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8" r:id="rId30"/>
    <p:sldId id="283" r:id="rId31"/>
    <p:sldId id="284" r:id="rId32"/>
    <p:sldId id="285" r:id="rId33"/>
    <p:sldId id="286" r:id="rId34"/>
    <p:sldId id="287" r:id="rId35"/>
  </p:sldIdLst>
  <p:sldSz cx="9144000" cy="5143500" type="screen16x9"/>
  <p:notesSz cx="6858000" cy="9144000"/>
  <p:embeddedFontLst>
    <p:embeddedFont>
      <p:font typeface="Noto Sans" panose="020B0502040504020204" pitchFamily="34" charset="0"/>
      <p:regular r:id="rId37"/>
      <p:bold r:id="rId38"/>
      <p:italic r:id="rId39"/>
      <p:boldItalic r:id="rId40"/>
    </p:embeddedFont>
    <p:embeddedFont>
      <p:font typeface="Noto Sans KR" panose="020B0200000000000000" pitchFamily="50" charset="-127"/>
      <p:regular r:id="rId41"/>
      <p:bold r:id="rId42"/>
    </p:embeddedFont>
    <p:embeddedFont>
      <p:font typeface="Noto Sans SemiBold" panose="020B0600000101010101" charset="0"/>
      <p:regular r:id="rId43"/>
      <p:bold r:id="rId44"/>
      <p:italic r:id="rId45"/>
      <p:boldItalic r:id="rId46"/>
    </p:embeddedFont>
    <p:embeddedFont>
      <p:font typeface="Urbanist ExtraBold" panose="020B0600000101010101" charset="0"/>
      <p:bold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669">
          <p15:clr>
            <a:srgbClr val="747775"/>
          </p15:clr>
        </p15:guide>
        <p15:guide id="2" orient="horz" pos="3175">
          <p15:clr>
            <a:srgbClr val="747775"/>
          </p15:clr>
        </p15:guide>
        <p15:guide id="3" pos="510">
          <p15:clr>
            <a:srgbClr val="747775"/>
          </p15:clr>
        </p15:guide>
        <p15:guide id="4" pos="283">
          <p15:clr>
            <a:srgbClr val="747775"/>
          </p15:clr>
        </p15:guide>
        <p15:guide id="5" pos="2880">
          <p15:clr>
            <a:srgbClr val="747775"/>
          </p15:clr>
        </p15:guide>
        <p15:guide id="6" pos="3231">
          <p15:clr>
            <a:srgbClr val="747775"/>
          </p15:clr>
        </p15:guide>
        <p15:guide id="7" pos="5386">
          <p15:clr>
            <a:srgbClr val="747775"/>
          </p15:clr>
        </p15:guide>
        <p15:guide id="8" orient="horz" pos="737">
          <p15:clr>
            <a:srgbClr val="747775"/>
          </p15:clr>
        </p15:guide>
        <p15:guide id="9" pos="2721">
          <p15:clr>
            <a:srgbClr val="747775"/>
          </p15:clr>
        </p15:guide>
        <p15:guide id="10" pos="2778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21E6AED-C08F-4129-8694-C8638210EFEB}">
  <a:tblStyle styleId="{B21E6AED-C08F-4129-8694-C8638210EF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8" d="100"/>
          <a:sy n="138" d="100"/>
        </p:scale>
        <p:origin x="834" y="102"/>
      </p:cViewPr>
      <p:guideLst>
        <p:guide pos="5669"/>
        <p:guide orient="horz" pos="3175"/>
        <p:guide pos="510"/>
        <p:guide pos="283"/>
        <p:guide pos="2880"/>
        <p:guide pos="3231"/>
        <p:guide pos="5386"/>
        <p:guide orient="horz" pos="737"/>
        <p:guide pos="2721"/>
        <p:guide pos="277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3.fntdata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6935c5c06b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36935c5c06b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699bad94de_5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3699bad94de_5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699bad94de_1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g3699bad94de_1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699bad94de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3699bad94de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3624bac1008_6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g3624bac1008_6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3698dc6cbc3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3698dc6cbc3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698dc6cbc3_2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3698dc6cbc3_2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6a6b3390ba_2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36a6b3390ba_2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36a6b3390ba_2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36a6b3390ba_2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a6b3390ba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g36a6b3390ba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99bad94d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g3699bad94de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77e7be0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3677e7be0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36a6b3390ba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36a6b3390ba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3699bad94de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3699bad94de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3699bad94de_2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g3699bad94de_2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699bad94de_2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g3699bad94de_2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36a6b3390ba_1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g36a6b3390ba_1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3699bad94de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3699bad94de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3699bad94de_2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3699bad94de_2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699bad94de_2_1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g3699bad94de_2_1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>
          <a:extLst>
            <a:ext uri="{FF2B5EF4-FFF2-40B4-BE49-F238E27FC236}">
              <a16:creationId xmlns:a16="http://schemas.microsoft.com/office/drawing/2014/main" id="{E5813133-4820-E79A-DDB9-EF235B387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3624bac1008_11_27:notes">
            <a:extLst>
              <a:ext uri="{FF2B5EF4-FFF2-40B4-BE49-F238E27FC236}">
                <a16:creationId xmlns:a16="http://schemas.microsoft.com/office/drawing/2014/main" id="{908DE82B-05BD-B6AB-DFEC-BBDE663D1CF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3624bac1008_11_27:notes">
            <a:extLst>
              <a:ext uri="{FF2B5EF4-FFF2-40B4-BE49-F238E27FC236}">
                <a16:creationId xmlns:a16="http://schemas.microsoft.com/office/drawing/2014/main" id="{1DD27931-6C66-F9C6-F1E8-5451255775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049402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3624bac1008_1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g3624bac1008_1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698dc6cbc3_1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3698dc6cbc3_1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3677e7be02f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g3677e7be02f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3624bac1008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g3624bac1008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36935c5c06b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36935c5c06b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36935c5c06b_2_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7" name="Google Shape;767;g36935c5c06b_2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36935c5c06b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g36935c5c06b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698dc6cbc3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g3698dc6cbc3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698dc6cbc3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3698dc6cbc3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6a6b3390ba_18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36a6b3390ba_18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6a6b3390ba_18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g36a6b3390ba_18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98dc6cbc3_1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3698dc6cbc3_1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ctrTitle"/>
          </p:nvPr>
        </p:nvSpPr>
        <p:spPr>
          <a:xfrm>
            <a:off x="342900" y="1065213"/>
            <a:ext cx="3886200" cy="735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subTitle" idx="1"/>
          </p:nvPr>
        </p:nvSpPr>
        <p:spPr>
          <a:xfrm>
            <a:off x="685800" y="1943100"/>
            <a:ext cx="3200400" cy="87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3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16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>
            <a:spLocks noGrp="1"/>
          </p:cNvSpPr>
          <p:nvPr>
            <p:ph type="title"/>
          </p:nvPr>
        </p:nvSpPr>
        <p:spPr>
          <a:xfrm>
            <a:off x="361156" y="2203450"/>
            <a:ext cx="3886200" cy="6810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body" idx="1"/>
          </p:nvPr>
        </p:nvSpPr>
        <p:spPr>
          <a:xfrm>
            <a:off x="361156" y="1453357"/>
            <a:ext cx="3886200" cy="7500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1000"/>
              <a:buNone/>
              <a:defRPr sz="1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900"/>
              <a:buNone/>
              <a:defRPr sz="9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rgbClr val="888888"/>
              </a:buClr>
              <a:buSzPts val="800"/>
              <a:buNone/>
              <a:defRPr sz="8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rgbClr val="888888"/>
              </a:buClr>
              <a:buSzPts val="700"/>
              <a:buNone/>
              <a:defRPr sz="7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1" name="Google Shape;81;p18"/>
          <p:cNvSpPr txBox="1">
            <a:spLocks noGrp="1"/>
          </p:cNvSpPr>
          <p:nvPr>
            <p:ph type="body" idx="2"/>
          </p:nvPr>
        </p:nvSpPr>
        <p:spPr>
          <a:xfrm>
            <a:off x="2324100" y="800100"/>
            <a:ext cx="20193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/>
            </a:lvl1pPr>
            <a:lvl2pPr marL="914400" lvl="1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  <a:defRPr sz="1200"/>
            </a:lvl2pPr>
            <a:lvl3pPr marL="1371600" lvl="2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 sz="900"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 sz="900"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9pPr>
          </a:lstStyle>
          <a:p>
            <a:endParaRPr/>
          </a:p>
        </p:txBody>
      </p:sp>
      <p:sp>
        <p:nvSpPr>
          <p:cNvPr id="82" name="Google Shape;82;p18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228600" y="767556"/>
            <a:ext cx="2020094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body" idx="2"/>
          </p:nvPr>
        </p:nvSpPr>
        <p:spPr>
          <a:xfrm>
            <a:off x="228600" y="1087438"/>
            <a:ext cx="2020094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89" name="Google Shape;89;p19"/>
          <p:cNvSpPr txBox="1">
            <a:spLocks noGrp="1"/>
          </p:cNvSpPr>
          <p:nvPr>
            <p:ph type="body" idx="3"/>
          </p:nvPr>
        </p:nvSpPr>
        <p:spPr>
          <a:xfrm>
            <a:off x="2322513" y="767556"/>
            <a:ext cx="2020888" cy="3198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marL="457200" lvl="0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1pPr>
            <a:lvl2pPr marL="914400" lvl="1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 b="1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 b="1"/>
            </a:lvl3pPr>
            <a:lvl4pPr marL="1828800" lvl="3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4pPr>
            <a:lvl5pPr marL="2286000" lvl="4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5pPr>
            <a:lvl6pPr marL="2743200" lvl="5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6pPr>
            <a:lvl7pPr marL="3200400" lvl="6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7pPr>
            <a:lvl8pPr marL="3657600" lvl="7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8pPr>
            <a:lvl9pPr marL="4114800" lvl="8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 b="1"/>
            </a:lvl9pPr>
          </a:lstStyle>
          <a:p>
            <a:endParaRPr/>
          </a:p>
        </p:txBody>
      </p:sp>
      <p:sp>
        <p:nvSpPr>
          <p:cNvPr id="90" name="Google Shape;90;p19"/>
          <p:cNvSpPr txBox="1">
            <a:spLocks noGrp="1"/>
          </p:cNvSpPr>
          <p:nvPr>
            <p:ph type="body" idx="4"/>
          </p:nvPr>
        </p:nvSpPr>
        <p:spPr>
          <a:xfrm>
            <a:off x="2322513" y="1087438"/>
            <a:ext cx="2020888" cy="19756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1pPr>
            <a:lvl2pPr marL="914400" lvl="1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 sz="900"/>
            </a:lvl3pPr>
            <a:lvl4pPr marL="1828800" lvl="3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–"/>
              <a:defRPr sz="800"/>
            </a:lvl4pPr>
            <a:lvl5pPr marL="2286000" lvl="4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»"/>
              <a:defRPr sz="800"/>
            </a:lvl5pPr>
            <a:lvl6pPr marL="2743200" lvl="5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6pPr>
            <a:lvl7pPr marL="3200400" lvl="6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7pPr>
            <a:lvl8pPr marL="3657600" lvl="7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8pPr>
            <a:lvl9pPr marL="4114800" lvl="8" indent="-2794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  <a:defRPr sz="800"/>
            </a:lvl9pPr>
          </a:lstStyle>
          <a:p>
            <a:endParaRPr/>
          </a:p>
        </p:txBody>
      </p:sp>
      <p:sp>
        <p:nvSpPr>
          <p:cNvPr id="91" name="Google Shape;91;p19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228600" y="136525"/>
            <a:ext cx="1504157" cy="581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1787525" y="136525"/>
            <a:ext cx="2555875" cy="2926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3302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1pPr>
            <a:lvl2pPr marL="914400" lvl="1" indent="-3175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  <a:defRPr sz="1400"/>
            </a:lvl2pPr>
            <a:lvl3pPr marL="1371600" lvl="2" indent="-3048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/>
            </a:lvl3pPr>
            <a:lvl4pPr marL="1828800" lvl="3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–"/>
              <a:defRPr sz="1000"/>
            </a:lvl4pPr>
            <a:lvl5pPr marL="2286000" lvl="4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»"/>
              <a:defRPr sz="1000"/>
            </a:lvl5pPr>
            <a:lvl6pPr marL="2743200" lvl="5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6pPr>
            <a:lvl7pPr marL="3200400" lvl="6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7pPr>
            <a:lvl8pPr marL="3657600" lvl="7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8pPr>
            <a:lvl9pPr marL="4114800" lvl="8" indent="-2921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 sz="10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228600" y="717550"/>
            <a:ext cx="1504157" cy="23455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896144" y="2400300"/>
            <a:ext cx="2743200" cy="2833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Calibri"/>
              <a:buNone/>
              <a:defRPr sz="1000" b="1"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896144" y="306388"/>
            <a:ext cx="2743200" cy="20574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896144" y="2683669"/>
            <a:ext cx="2743200" cy="402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None/>
              <a:defRPr sz="700"/>
            </a:lvl1pPr>
            <a:lvl2pPr marL="914400" lvl="1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600"/>
              <a:buNone/>
              <a:defRPr sz="600"/>
            </a:lvl2pPr>
            <a:lvl3pPr marL="1371600" lvl="2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3pPr>
            <a:lvl4pPr marL="1828800" lvl="3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4pPr>
            <a:lvl5pPr marL="2286000" lvl="4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5pPr>
            <a:lvl6pPr marL="2743200" lvl="5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6pPr>
            <a:lvl7pPr marL="3200400" lvl="6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7pPr>
            <a:lvl8pPr marL="3657600" lvl="7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8pPr>
            <a:lvl9pPr marL="4114800" lvl="8" indent="-22860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500"/>
              <a:buNone/>
              <a:defRPr sz="5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1154509" y="-125809"/>
            <a:ext cx="2262982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2366169" y="1085850"/>
            <a:ext cx="2925763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270669" y="95250"/>
            <a:ext cx="2925763" cy="30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lvl="0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1pPr>
            <a:lvl2pPr marL="914400" lvl="1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2pPr>
            <a:lvl3pPr marL="1371600" lvl="2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3pPr>
            <a:lvl4pPr marL="1828800" lvl="3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–"/>
              <a:defRPr/>
            </a:lvl4pPr>
            <a:lvl5pPr marL="2286000" lvl="4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»"/>
              <a:defRPr/>
            </a:lvl5pPr>
            <a:lvl6pPr marL="2743200" lvl="5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6pPr>
            <a:lvl7pPr marL="3200400" lvl="6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7pPr>
            <a:lvl8pPr marL="3657600" lvl="7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8pPr>
            <a:lvl9pPr marL="4114800" lvl="8" indent="-28575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28600" y="137319"/>
            <a:ext cx="41148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Calibri"/>
              <a:buNone/>
              <a:defRPr sz="2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2pPr>
            <a:lvl3pPr lvl="2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3pPr>
            <a:lvl4pPr lvl="3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4pPr>
            <a:lvl5pPr lvl="4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5pPr>
            <a:lvl6pPr lvl="5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6pPr>
            <a:lvl7pPr lvl="6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7pPr>
            <a:lvl8pPr lvl="7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8pPr>
            <a:lvl9pPr lvl="8">
              <a:spcBef>
                <a:spcPts val="0"/>
              </a:spcBef>
              <a:spcAft>
                <a:spcPts val="0"/>
              </a:spcAft>
              <a:buSzPts val="7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28600" y="800100"/>
            <a:ext cx="4114800" cy="22629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t" anchorCtr="0">
            <a:normAutofit/>
          </a:bodyPr>
          <a:lstStyle>
            <a:lvl1pPr marL="457200" marR="0" lvl="0" indent="-3302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1750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048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–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»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9210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Char char="•"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228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1562100" y="3178175"/>
            <a:ext cx="1447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700"/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700"/>
              <a:buNone/>
              <a:defRPr sz="9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3276600" y="3178175"/>
            <a:ext cx="1066800" cy="182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8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8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png"/><Relationship Id="rId3" Type="http://schemas.openxmlformats.org/officeDocument/2006/relationships/image" Target="../media/image8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20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4" Type="http://schemas.openxmlformats.org/officeDocument/2006/relationships/image" Target="../media/image9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8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5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8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8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7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8.pn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8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8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3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2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11" Type="http://schemas.openxmlformats.org/officeDocument/2006/relationships/image" Target="../media/image87.png"/><Relationship Id="rId5" Type="http://schemas.openxmlformats.org/officeDocument/2006/relationships/image" Target="../media/image41.png"/><Relationship Id="rId15" Type="http://schemas.openxmlformats.org/officeDocument/2006/relationships/image" Target="../media/image90.png"/><Relationship Id="rId10" Type="http://schemas.openxmlformats.org/officeDocument/2006/relationships/image" Target="../media/image86.png"/><Relationship Id="rId4" Type="http://schemas.openxmlformats.org/officeDocument/2006/relationships/image" Target="../media/image40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.png"/><Relationship Id="rId21" Type="http://schemas.openxmlformats.org/officeDocument/2006/relationships/image" Target="../media/image106.png"/><Relationship Id="rId7" Type="http://schemas.openxmlformats.org/officeDocument/2006/relationships/image" Target="../media/image92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101.png"/><Relationship Id="rId20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1.png"/><Relationship Id="rId11" Type="http://schemas.openxmlformats.org/officeDocument/2006/relationships/image" Target="../media/image96.png"/><Relationship Id="rId5" Type="http://schemas.openxmlformats.org/officeDocument/2006/relationships/image" Target="../media/image20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.png"/><Relationship Id="rId9" Type="http://schemas.openxmlformats.org/officeDocument/2006/relationships/image" Target="../media/image94.png"/><Relationship Id="rId14" Type="http://schemas.openxmlformats.org/officeDocument/2006/relationships/image" Target="../media/image99.png"/><Relationship Id="rId22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jpg"/><Relationship Id="rId18" Type="http://schemas.openxmlformats.org/officeDocument/2006/relationships/image" Target="../media/image22.jp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jp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png"/><Relationship Id="rId11" Type="http://schemas.openxmlformats.org/officeDocument/2006/relationships/image" Target="../media/image15.jp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8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5" Type="http://schemas.openxmlformats.org/officeDocument/2006/relationships/image" Target="../media/image2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EEE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7900" y="2057400"/>
            <a:ext cx="3086100" cy="30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4171950" y="-1085850"/>
            <a:ext cx="2165350" cy="2165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673100" y="425450"/>
            <a:ext cx="1308100" cy="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132" name="Google Shape;132;p25"/>
          <p:cNvSpPr txBox="1"/>
          <p:nvPr/>
        </p:nvSpPr>
        <p:spPr>
          <a:xfrm>
            <a:off x="468925" y="1905000"/>
            <a:ext cx="6705600" cy="5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7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OCS</a:t>
            </a:r>
            <a:endParaRPr sz="3700" b="1">
              <a:solidFill>
                <a:srgbClr val="2F5D37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3" name="Google Shape;133;p25"/>
          <p:cNvSpPr txBox="1"/>
          <p:nvPr/>
        </p:nvSpPr>
        <p:spPr>
          <a:xfrm>
            <a:off x="392725" y="4723700"/>
            <a:ext cx="1707900" cy="26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B3B3B"/>
                </a:solidFill>
                <a:latin typeface="Noto Sans KR"/>
                <a:ea typeface="Noto Sans KR"/>
                <a:cs typeface="Noto Sans KR"/>
                <a:sym typeface="Noto Sans KR"/>
              </a:rPr>
              <a:t>One-Click Secure</a:t>
            </a:r>
            <a:endParaRPr sz="11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4" name="Google Shape;134;p25"/>
          <p:cNvSpPr txBox="1"/>
          <p:nvPr/>
        </p:nvSpPr>
        <p:spPr>
          <a:xfrm>
            <a:off x="1651050" y="4738445"/>
            <a:ext cx="25464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951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3B3B3B"/>
                </a:solidFill>
                <a:latin typeface="Noto Sans KR"/>
                <a:ea typeface="Noto Sans KR"/>
                <a:cs typeface="Noto Sans KR"/>
                <a:sym typeface="Noto Sans KR"/>
              </a:rPr>
              <a:t>김세영 김종인 박준영 설유정 신현호 심유나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35" name="Google Shape;135;p25"/>
          <p:cNvSpPr txBox="1"/>
          <p:nvPr/>
        </p:nvSpPr>
        <p:spPr>
          <a:xfrm>
            <a:off x="468925" y="2552450"/>
            <a:ext cx="5779500" cy="3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3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2100">
                <a:solidFill>
                  <a:srgbClr val="3B3B3B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 기반 서버 자동 점검 및 관리 플랫폼</a:t>
            </a:r>
            <a:endParaRPr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4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327" name="Google Shape;327;p34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8" name="Google Shape;328;p34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 개요 </a:t>
            </a:r>
            <a:endParaRPr sz="19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29" name="Google Shape;329;p34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0" name="Google Shape;330;p34"/>
          <p:cNvSpPr txBox="1"/>
          <p:nvPr/>
        </p:nvSpPr>
        <p:spPr>
          <a:xfrm>
            <a:off x="833700" y="700975"/>
            <a:ext cx="65409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31" name="Google Shape;33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850" y="1170000"/>
            <a:ext cx="8102148" cy="3678375"/>
          </a:xfrm>
          <a:prstGeom prst="rect">
            <a:avLst/>
          </a:prstGeom>
          <a:noFill/>
          <a:ln w="9525" cap="flat" cmpd="sng">
            <a:solidFill>
              <a:srgbClr val="999999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332" name="Google Shape;332;p34"/>
          <p:cNvSpPr txBox="1"/>
          <p:nvPr/>
        </p:nvSpPr>
        <p:spPr>
          <a:xfrm>
            <a:off x="833700" y="700975"/>
            <a:ext cx="7203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Ansible은 인벤토리와 플레이북을 기반으로 다양한 테스트 및 운영 환경에 명령을 일괄 적용합니다.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33" name="Google Shape;333;p34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10</a:t>
            </a:r>
            <a:endParaRPr sz="7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Google Shape;338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35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342" name="Google Shape;342;p35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 개요 </a:t>
            </a:r>
            <a:endParaRPr sz="19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833700" y="700975"/>
            <a:ext cx="65409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Ansible의 인벤토리 파일을 통해 제어 노드가 관리할 대상 서버를 명확히 지정합니다.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1050" y="2355425"/>
            <a:ext cx="7585976" cy="2494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3166" y="1297200"/>
            <a:ext cx="1814301" cy="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5"/>
          <p:cNvPicPr preferRelativeResize="0"/>
          <p:nvPr/>
        </p:nvPicPr>
        <p:blipFill rotWithShape="1">
          <a:blip r:embed="rId8">
            <a:alphaModFix amt="5000"/>
          </a:blip>
          <a:srcRect/>
          <a:stretch/>
        </p:blipFill>
        <p:spPr>
          <a:xfrm>
            <a:off x="2637466" y="1297200"/>
            <a:ext cx="5771675" cy="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35"/>
          <p:cNvSpPr txBox="1"/>
          <p:nvPr/>
        </p:nvSpPr>
        <p:spPr>
          <a:xfrm>
            <a:off x="2863578" y="1297200"/>
            <a:ext cx="53193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제어노드가 제어하는 관리 노드의 목록을 나열해 놓은 파일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앤서블을 사전에 인벤터리에 등록한 대상에만 접근이 가능함</a:t>
            </a:r>
            <a:endParaRPr sz="13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0" name="Google Shape;350;p35"/>
          <p:cNvSpPr txBox="1"/>
          <p:nvPr/>
        </p:nvSpPr>
        <p:spPr>
          <a:xfrm>
            <a:off x="995559" y="1584895"/>
            <a:ext cx="1469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인벤토리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51" name="Google Shape;351;p35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11</a:t>
            </a:r>
            <a:endParaRPr sz="7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6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360" name="Google Shape;360;p36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1" name="Google Shape;361;p36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 개요 </a:t>
            </a:r>
            <a:endParaRPr sz="19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2" name="Google Shape;362;p36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3" name="Google Shape;363;p36"/>
          <p:cNvSpPr txBox="1"/>
          <p:nvPr/>
        </p:nvSpPr>
        <p:spPr>
          <a:xfrm>
            <a:off x="833700" y="700975"/>
            <a:ext cx="65409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플레이북은 관리 노드에서 수행할 작업 절차를 정의한 파일입니다.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64" name="Google Shape;36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000" y="2645825"/>
            <a:ext cx="7554974" cy="210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6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53600" y="6176952"/>
            <a:ext cx="4418546" cy="940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6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823166" y="1297200"/>
            <a:ext cx="1814301" cy="99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6"/>
          <p:cNvPicPr preferRelativeResize="0"/>
          <p:nvPr/>
        </p:nvPicPr>
        <p:blipFill rotWithShape="1">
          <a:blip r:embed="rId9">
            <a:alphaModFix amt="5000"/>
          </a:blip>
          <a:srcRect/>
          <a:stretch/>
        </p:blipFill>
        <p:spPr>
          <a:xfrm>
            <a:off x="2637466" y="1297200"/>
            <a:ext cx="5771675" cy="99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6"/>
          <p:cNvSpPr txBox="1"/>
          <p:nvPr/>
        </p:nvSpPr>
        <p:spPr>
          <a:xfrm>
            <a:off x="2863578" y="1297200"/>
            <a:ext cx="5319300" cy="9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관리 노드에서 실행할 작업을 순서대로 작성한 파일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457200" lvl="0" indent="-3111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Noto Sans KR"/>
              <a:buChar char="●"/>
            </a:pPr>
            <a:r>
              <a:rPr lang="ko" sz="13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앤서블은 사용자가 작성한 플레이북을 기반으로 관리 노드에 SSH로 접근하여 작업을 수행 </a:t>
            </a:r>
            <a:endParaRPr sz="13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69" name="Google Shape;369;p36"/>
          <p:cNvSpPr txBox="1"/>
          <p:nvPr/>
        </p:nvSpPr>
        <p:spPr>
          <a:xfrm>
            <a:off x="995559" y="1584895"/>
            <a:ext cx="1469400" cy="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</a:t>
            </a:r>
            <a:endParaRPr sz="1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70" name="Google Shape;370;p36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12</a:t>
            </a:r>
            <a:endParaRPr sz="7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7"/>
          <p:cNvSpPr txBox="1"/>
          <p:nvPr/>
        </p:nvSpPr>
        <p:spPr>
          <a:xfrm>
            <a:off x="7823200" y="425450"/>
            <a:ext cx="1060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379" name="Google Shape;379;p37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사용 기술 및 인프라 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0" name="Google Shape;380;p37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1" name="Google Shape;381;p37"/>
          <p:cNvPicPr preferRelativeResize="0"/>
          <p:nvPr/>
        </p:nvPicPr>
        <p:blipFill rotWithShape="1">
          <a:blip r:embed="rId6">
            <a:alphaModFix/>
          </a:blip>
          <a:srcRect b="5132"/>
          <a:stretch/>
        </p:blipFill>
        <p:spPr>
          <a:xfrm rot="-5400000">
            <a:off x="7025375" y="104100"/>
            <a:ext cx="460325" cy="258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 rotWithShape="1">
          <a:blip r:embed="rId7">
            <a:alphaModFix/>
          </a:blip>
          <a:srcRect b="11769"/>
          <a:stretch/>
        </p:blipFill>
        <p:spPr>
          <a:xfrm rot="-5400000">
            <a:off x="4427150" y="78975"/>
            <a:ext cx="460375" cy="263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7"/>
          <p:cNvPicPr preferRelativeResize="0"/>
          <p:nvPr/>
        </p:nvPicPr>
        <p:blipFill rotWithShape="1">
          <a:blip r:embed="rId8">
            <a:alphaModFix/>
          </a:blip>
          <a:srcRect b="6898"/>
          <a:stretch/>
        </p:blipFill>
        <p:spPr>
          <a:xfrm rot="-5400000">
            <a:off x="1889313" y="89087"/>
            <a:ext cx="460375" cy="261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37"/>
          <p:cNvSpPr txBox="1"/>
          <p:nvPr/>
        </p:nvSpPr>
        <p:spPr>
          <a:xfrm>
            <a:off x="1081200" y="1298663"/>
            <a:ext cx="20766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OS 환경</a:t>
            </a:r>
            <a:endParaRPr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85" name="Google Shape;385;p37"/>
          <p:cNvSpPr txBox="1"/>
          <p:nvPr/>
        </p:nvSpPr>
        <p:spPr>
          <a:xfrm>
            <a:off x="6268088" y="1304638"/>
            <a:ext cx="19749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언어</a:t>
            </a:r>
            <a:endParaRPr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6" name="Google Shape;386;p37" title="img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10000" y="1697900"/>
            <a:ext cx="927000" cy="9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7" title="rocky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1011313" y="2852588"/>
            <a:ext cx="540249" cy="54024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7"/>
          <p:cNvSpPr txBox="1"/>
          <p:nvPr/>
        </p:nvSpPr>
        <p:spPr>
          <a:xfrm>
            <a:off x="4170700" y="1300125"/>
            <a:ext cx="12636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개발 환경</a:t>
            </a:r>
            <a:endParaRPr sz="9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89" name="Google Shape;389;p3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968387" y="3789827"/>
            <a:ext cx="610225" cy="61025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7"/>
          <p:cNvSpPr txBox="1"/>
          <p:nvPr/>
        </p:nvSpPr>
        <p:spPr>
          <a:xfrm>
            <a:off x="1835600" y="2038363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Ubuntu 18.04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1" name="Google Shape;391;p37"/>
          <p:cNvSpPr txBox="1"/>
          <p:nvPr/>
        </p:nvSpPr>
        <p:spPr>
          <a:xfrm>
            <a:off x="1707350" y="2985200"/>
            <a:ext cx="1593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Rocky Linux 9.5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2" name="Google Shape;392;p37"/>
          <p:cNvSpPr txBox="1"/>
          <p:nvPr/>
        </p:nvSpPr>
        <p:spPr>
          <a:xfrm>
            <a:off x="1835600" y="3993388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CentOS 7 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93" name="Google Shape;393;p37" title="social.png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3699165" y="1832347"/>
            <a:ext cx="460375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7" title="img (2)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6182037" y="1832338"/>
            <a:ext cx="565151" cy="5654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7" title="icons8-bash-144.png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159500" y="2814340"/>
            <a:ext cx="610225" cy="587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37"/>
          <p:cNvPicPr preferRelativeResize="0"/>
          <p:nvPr/>
        </p:nvPicPr>
        <p:blipFill rotWithShape="1">
          <a:blip r:embed="rId15">
            <a:alphaModFix/>
          </a:blip>
          <a:srcRect l="31331" t="9246" r="30487" b="38188"/>
          <a:stretch/>
        </p:blipFill>
        <p:spPr>
          <a:xfrm>
            <a:off x="3671952" y="3166887"/>
            <a:ext cx="540227" cy="483346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37"/>
          <p:cNvSpPr txBox="1"/>
          <p:nvPr/>
        </p:nvSpPr>
        <p:spPr>
          <a:xfrm>
            <a:off x="4187475" y="2612425"/>
            <a:ext cx="15933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React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8" name="Google Shape;398;p37"/>
          <p:cNvSpPr txBox="1"/>
          <p:nvPr/>
        </p:nvSpPr>
        <p:spPr>
          <a:xfrm>
            <a:off x="4323663" y="1945088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Git 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99" name="Google Shape;399;p37"/>
          <p:cNvSpPr txBox="1"/>
          <p:nvPr/>
        </p:nvSpPr>
        <p:spPr>
          <a:xfrm>
            <a:off x="4323675" y="3334575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0" name="Google Shape;400;p37" title="typescript.png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82025" y="3808000"/>
            <a:ext cx="610224" cy="6102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1" name="Google Shape;401;p37"/>
          <p:cNvCxnSpPr/>
          <p:nvPr/>
        </p:nvCxnSpPr>
        <p:spPr>
          <a:xfrm>
            <a:off x="809625" y="4635525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2" name="Google Shape;402;p37"/>
          <p:cNvCxnSpPr/>
          <p:nvPr/>
        </p:nvCxnSpPr>
        <p:spPr>
          <a:xfrm>
            <a:off x="809625" y="4667288"/>
            <a:ext cx="77391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3" name="Google Shape;403;p37"/>
          <p:cNvCxnSpPr/>
          <p:nvPr/>
        </p:nvCxnSpPr>
        <p:spPr>
          <a:xfrm>
            <a:off x="3436938" y="1620850"/>
            <a:ext cx="15900" cy="3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404" name="Google Shape;404;p37"/>
          <p:cNvCxnSpPr/>
          <p:nvPr/>
        </p:nvCxnSpPr>
        <p:spPr>
          <a:xfrm>
            <a:off x="5961063" y="1620850"/>
            <a:ext cx="15900" cy="3006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405" name="Google Shape;405;p37"/>
          <p:cNvSpPr txBox="1"/>
          <p:nvPr/>
        </p:nvSpPr>
        <p:spPr>
          <a:xfrm>
            <a:off x="7051625" y="2038363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Python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6" name="Google Shape;406;p37"/>
          <p:cNvSpPr txBox="1"/>
          <p:nvPr/>
        </p:nvSpPr>
        <p:spPr>
          <a:xfrm>
            <a:off x="7051625" y="2990475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Shell Script 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07" name="Google Shape;407;p37"/>
          <p:cNvSpPr txBox="1"/>
          <p:nvPr/>
        </p:nvSpPr>
        <p:spPr>
          <a:xfrm>
            <a:off x="7051625" y="4007163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TypeScript </a:t>
            </a:r>
            <a:endParaRPr sz="15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08" name="Google Shape;408;p37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699160" y="2499710"/>
            <a:ext cx="460375" cy="46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7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3699149" y="3928101"/>
            <a:ext cx="460375" cy="460401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7"/>
          <p:cNvSpPr txBox="1"/>
          <p:nvPr/>
        </p:nvSpPr>
        <p:spPr>
          <a:xfrm>
            <a:off x="4323675" y="4064775"/>
            <a:ext cx="13209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Fast API</a:t>
            </a:r>
            <a:endParaRPr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11" name="Google Shape;411;p37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13</a:t>
            </a:r>
            <a:endParaRPr sz="700"/>
          </a:p>
        </p:txBody>
      </p:sp>
      <p:sp>
        <p:nvSpPr>
          <p:cNvPr id="412" name="Google Shape;412;p37"/>
          <p:cNvSpPr txBox="1"/>
          <p:nvPr/>
        </p:nvSpPr>
        <p:spPr>
          <a:xfrm>
            <a:off x="824825" y="722875"/>
            <a:ext cx="69603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운영체제별 보안 점검을 위해 구성한 기술 스택은 OS 호환성과 자동화, 시각화를 모두 고려한 구조로 설계하였습니다.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38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421" name="Google Shape;421;p38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2" name="Google Shape;422;p38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사용 기술 및 인프라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23" name="Google Shape;423;p38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14</a:t>
            </a:r>
            <a:endParaRPr sz="700"/>
          </a:p>
        </p:txBody>
      </p:sp>
      <p:sp>
        <p:nvSpPr>
          <p:cNvPr id="424" name="Google Shape;424;p38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입력을 기반으로 Ansible을 통해 운영체제를 자동 식별하고 점검을 수행한 후 시각화까지 연동하는 자동화 구조를 구현하였습니다.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25" name="Google Shape;425;p38" title="스크린샷 2025-06-20 104028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000" y="1170000"/>
            <a:ext cx="7740002" cy="3869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26" name="Google Shape;426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4158975" y="4764975"/>
            <a:ext cx="2298700" cy="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3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4260575" y="4301425"/>
            <a:ext cx="2298700" cy="4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4125" y="4174425"/>
            <a:ext cx="1155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3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 rot="5400000">
            <a:off x="6413225" y="4510975"/>
            <a:ext cx="508000" cy="4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38"/>
          <p:cNvSpPr txBox="1"/>
          <p:nvPr/>
        </p:nvSpPr>
        <p:spPr>
          <a:xfrm>
            <a:off x="4952725" y="4218875"/>
            <a:ext cx="7050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코드 호출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1" name="Google Shape;431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3825" y="4174425"/>
            <a:ext cx="1155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38"/>
          <p:cNvSpPr txBox="1"/>
          <p:nvPr/>
        </p:nvSpPr>
        <p:spPr>
          <a:xfrm>
            <a:off x="6248125" y="4226728"/>
            <a:ext cx="9336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OS 및 버전 인식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3" name="Google Shape;433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33825" y="4644325"/>
            <a:ext cx="1155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p38"/>
          <p:cNvSpPr txBox="1"/>
          <p:nvPr/>
        </p:nvSpPr>
        <p:spPr>
          <a:xfrm>
            <a:off x="6248125" y="4688775"/>
            <a:ext cx="9336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스크립트 실행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5" name="Google Shape;435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4425" y="4644325"/>
            <a:ext cx="1155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38"/>
          <p:cNvSpPr txBox="1"/>
          <p:nvPr/>
        </p:nvSpPr>
        <p:spPr>
          <a:xfrm>
            <a:off x="3396975" y="4688775"/>
            <a:ext cx="10032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시각화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37" name="Google Shape;437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724125" y="4644325"/>
            <a:ext cx="1155700" cy="26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314425" y="4174425"/>
            <a:ext cx="11557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38"/>
          <p:cNvSpPr txBox="1"/>
          <p:nvPr/>
        </p:nvSpPr>
        <p:spPr>
          <a:xfrm>
            <a:off x="4838425" y="4688775"/>
            <a:ext cx="9336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JSON 변환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0" name="Google Shape;440;p38"/>
          <p:cNvSpPr txBox="1"/>
          <p:nvPr/>
        </p:nvSpPr>
        <p:spPr>
          <a:xfrm>
            <a:off x="3485875" y="4218875"/>
            <a:ext cx="8193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정보 입력</a:t>
            </a:r>
            <a:endParaRPr sz="7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D37"/>
        </a:solidFill>
        <a:effectLst/>
      </p:bgPr>
    </p:bg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3644900"/>
            <a:ext cx="3060699" cy="30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97499" y="-1"/>
            <a:ext cx="3054351" cy="30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39"/>
          <p:cNvSpPr txBox="1"/>
          <p:nvPr/>
        </p:nvSpPr>
        <p:spPr>
          <a:xfrm>
            <a:off x="450000" y="1868100"/>
            <a:ext cx="14937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03 </a:t>
            </a:r>
            <a:endParaRPr sz="85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48" name="Google Shape;448;p39"/>
          <p:cNvSpPr txBox="1"/>
          <p:nvPr/>
        </p:nvSpPr>
        <p:spPr>
          <a:xfrm>
            <a:off x="1657775" y="2333450"/>
            <a:ext cx="47673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37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구현 및 시연</a:t>
            </a:r>
            <a:endParaRPr sz="37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3" name="Google Shape;453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40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457" name="Google Shape;457;p40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16</a:t>
            </a:r>
            <a:endParaRPr sz="700"/>
          </a:p>
        </p:txBody>
      </p:sp>
      <p:sp>
        <p:nvSpPr>
          <p:cNvPr id="458" name="Google Shape;458;p40"/>
          <p:cNvSpPr txBox="1"/>
          <p:nvPr/>
        </p:nvSpPr>
        <p:spPr>
          <a:xfrm>
            <a:off x="825032" y="1162050"/>
            <a:ext cx="33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rgbClr val="2F5D37"/>
                </a:solidFill>
                <a:latin typeface="Urbanist ExtraBold"/>
                <a:ea typeface="Urbanist ExtraBold"/>
                <a:cs typeface="Urbanist ExtraBold"/>
                <a:sym typeface="Urbanist ExtraBold"/>
              </a:rPr>
              <a:t>01</a:t>
            </a:r>
            <a:endParaRPr sz="700"/>
          </a:p>
        </p:txBody>
      </p:sp>
      <p:sp>
        <p:nvSpPr>
          <p:cNvPr id="459" name="Google Shape;459;p40"/>
          <p:cNvSpPr txBox="1"/>
          <p:nvPr/>
        </p:nvSpPr>
        <p:spPr>
          <a:xfrm>
            <a:off x="1034610" y="1162050"/>
            <a:ext cx="1526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Urbanist ExtraBold"/>
                <a:ea typeface="Urbanist ExtraBold"/>
                <a:cs typeface="Urbanist ExtraBold"/>
                <a:sym typeface="Urbanist ExtraBold"/>
              </a:rPr>
              <a:t>Ubuntu</a:t>
            </a:r>
            <a:endParaRPr sz="800"/>
          </a:p>
        </p:txBody>
      </p:sp>
      <p:graphicFrame>
        <p:nvGraphicFramePr>
          <p:cNvPr id="460" name="Google Shape;460;p40"/>
          <p:cNvGraphicFramePr/>
          <p:nvPr/>
        </p:nvGraphicFramePr>
        <p:xfrm>
          <a:off x="799761" y="1473200"/>
          <a:ext cx="3065600" cy="1670050"/>
        </p:xfrm>
        <a:graphic>
          <a:graphicData uri="http://schemas.openxmlformats.org/drawingml/2006/table">
            <a:tbl>
              <a:tblPr>
                <a:noFill/>
                <a:tableStyleId>{B21E6AED-C08F-4129-8694-C8638210EFEB}</a:tableStyleId>
              </a:tblPr>
              <a:tblGrid>
                <a:gridCol w="11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정보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대상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Ubuntu </a:t>
                      </a:r>
                      <a:r>
                        <a:rPr lang="ko" sz="9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18.04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주요정보통신기반시설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UNIX 항목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스크립트 작성 언어</a:t>
                      </a:r>
                      <a:endParaRPr sz="1000" b="1" i="0" u="none" strike="noStrike" cap="none">
                        <a:solidFill>
                          <a:srgbClr val="2F5D37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 2.7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61" name="Google Shape;461;p40" title="스크린샷 2025-06-23 10231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0000" y="1162050"/>
            <a:ext cx="4140001" cy="3877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0" title="스크린샷 2025-06-23 105411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5025" y="3376650"/>
            <a:ext cx="3391852" cy="165317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63" name="Google Shape;463;p40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4" name="Google Shape;464;p40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운영체제별 점검 스크립트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65" name="Google Shape;465;p40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Ubuntu 18.04 기반 시스템에 대해 주요 항목을 정의하고, 스크립트를 통해 점검 항목을 자동화하여 수행하였습니다.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41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474" name="Google Shape;474;p41"/>
          <p:cNvSpPr txBox="1"/>
          <p:nvPr/>
        </p:nvSpPr>
        <p:spPr>
          <a:xfrm>
            <a:off x="825032" y="1162050"/>
            <a:ext cx="33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rgbClr val="2F5D37"/>
                </a:solidFill>
                <a:latin typeface="Urbanist ExtraBold"/>
                <a:ea typeface="Urbanist ExtraBold"/>
                <a:cs typeface="Urbanist ExtraBold"/>
                <a:sym typeface="Urbanist ExtraBold"/>
              </a:rPr>
              <a:t>0</a:t>
            </a:r>
            <a:r>
              <a:rPr lang="ko" sz="1200">
                <a:solidFill>
                  <a:srgbClr val="2F5D37"/>
                </a:solidFill>
                <a:latin typeface="Urbanist ExtraBold"/>
                <a:ea typeface="Urbanist ExtraBold"/>
                <a:cs typeface="Urbanist ExtraBold"/>
                <a:sym typeface="Urbanist ExtraBold"/>
              </a:rPr>
              <a:t>2</a:t>
            </a:r>
            <a:endParaRPr sz="700"/>
          </a:p>
        </p:txBody>
      </p:sp>
      <p:sp>
        <p:nvSpPr>
          <p:cNvPr id="475" name="Google Shape;475;p41"/>
          <p:cNvSpPr txBox="1"/>
          <p:nvPr/>
        </p:nvSpPr>
        <p:spPr>
          <a:xfrm>
            <a:off x="1034610" y="1162050"/>
            <a:ext cx="1526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Urbanist ExtraBold"/>
                <a:ea typeface="Urbanist ExtraBold"/>
                <a:cs typeface="Urbanist ExtraBold"/>
                <a:sym typeface="Urbanist ExtraBold"/>
              </a:rPr>
              <a:t> Rocky</a:t>
            </a:r>
            <a:endParaRPr sz="800"/>
          </a:p>
        </p:txBody>
      </p:sp>
      <p:graphicFrame>
        <p:nvGraphicFramePr>
          <p:cNvPr id="476" name="Google Shape;476;p41"/>
          <p:cNvGraphicFramePr/>
          <p:nvPr/>
        </p:nvGraphicFramePr>
        <p:xfrm>
          <a:off x="799761" y="1473200"/>
          <a:ext cx="3065600" cy="1670050"/>
        </p:xfrm>
        <a:graphic>
          <a:graphicData uri="http://schemas.openxmlformats.org/drawingml/2006/table">
            <a:tbl>
              <a:tblPr>
                <a:noFill/>
                <a:tableStyleId>{B21E6AED-C08F-4129-8694-C8638210EFEB}</a:tableStyleId>
              </a:tblPr>
              <a:tblGrid>
                <a:gridCol w="11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정보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대상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Rocky Linux 9.6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주요정보통신기반시설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UNIX 항목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스크립트 작성 언어</a:t>
                      </a:r>
                      <a:endParaRPr sz="1000" b="1" i="0" u="none" strike="noStrike" cap="none">
                        <a:solidFill>
                          <a:srgbClr val="2F5D37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Python 2.7, Shell Script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77" name="Google Shape;4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025" y="3369950"/>
            <a:ext cx="3391850" cy="1670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78" name="Google Shape;478;p41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79" name="Google Shape;479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0000" y="1162050"/>
            <a:ext cx="4140001" cy="3877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41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운영체제별 점검 스크립트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1" name="Google Shape;481;p41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Rocky Linux 9.6 기반 시스템에 대해 주요 항목을 정의하고, 스크립트를 통해 점검 항목을 자동화하여 수행하였습니다.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82" name="Google Shape;482;p41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17</a:t>
            </a:r>
            <a:endParaRPr sz="7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7" name="Google Shape;487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2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491" name="Google Shape;491;p42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18</a:t>
            </a:r>
            <a:endParaRPr sz="900">
              <a:latin typeface="Urbanist ExtraBold"/>
              <a:ea typeface="Urbanist ExtraBold"/>
              <a:cs typeface="Urbanist ExtraBold"/>
              <a:sym typeface="Urbanist ExtraBold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latin typeface="Urbanist ExtraBold"/>
              <a:ea typeface="Urbanist ExtraBold"/>
              <a:cs typeface="Urbanist ExtraBold"/>
              <a:sym typeface="Urbanist ExtraBold"/>
            </a:endParaRPr>
          </a:p>
        </p:txBody>
      </p:sp>
      <p:sp>
        <p:nvSpPr>
          <p:cNvPr id="492" name="Google Shape;492;p42"/>
          <p:cNvSpPr txBox="1"/>
          <p:nvPr/>
        </p:nvSpPr>
        <p:spPr>
          <a:xfrm>
            <a:off x="825032" y="1162050"/>
            <a:ext cx="3339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0" i="0" u="none" strike="noStrike" cap="none">
                <a:solidFill>
                  <a:srgbClr val="2F5D37"/>
                </a:solidFill>
                <a:latin typeface="Urbanist ExtraBold"/>
                <a:ea typeface="Urbanist ExtraBold"/>
                <a:cs typeface="Urbanist ExtraBold"/>
                <a:sym typeface="Urbanist ExtraBold"/>
              </a:rPr>
              <a:t>0</a:t>
            </a:r>
            <a:r>
              <a:rPr lang="ko" sz="1200">
                <a:solidFill>
                  <a:srgbClr val="2F5D37"/>
                </a:solidFill>
                <a:latin typeface="Urbanist ExtraBold"/>
                <a:ea typeface="Urbanist ExtraBold"/>
                <a:cs typeface="Urbanist ExtraBold"/>
                <a:sym typeface="Urbanist ExtraBold"/>
              </a:rPr>
              <a:t>3</a:t>
            </a:r>
            <a:endParaRPr sz="700"/>
          </a:p>
        </p:txBody>
      </p:sp>
      <p:sp>
        <p:nvSpPr>
          <p:cNvPr id="493" name="Google Shape;493;p42"/>
          <p:cNvSpPr txBox="1"/>
          <p:nvPr/>
        </p:nvSpPr>
        <p:spPr>
          <a:xfrm>
            <a:off x="1034610" y="1162050"/>
            <a:ext cx="1526100" cy="2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Urbanist ExtraBold"/>
                <a:ea typeface="Urbanist ExtraBold"/>
                <a:cs typeface="Urbanist ExtraBold"/>
                <a:sym typeface="Urbanist ExtraBold"/>
              </a:rPr>
              <a:t>CentOS </a:t>
            </a:r>
            <a:endParaRPr sz="800"/>
          </a:p>
        </p:txBody>
      </p:sp>
      <p:graphicFrame>
        <p:nvGraphicFramePr>
          <p:cNvPr id="494" name="Google Shape;494;p42"/>
          <p:cNvGraphicFramePr/>
          <p:nvPr/>
        </p:nvGraphicFramePr>
        <p:xfrm>
          <a:off x="799761" y="1473200"/>
          <a:ext cx="3065600" cy="1670050"/>
        </p:xfrm>
        <a:graphic>
          <a:graphicData uri="http://schemas.openxmlformats.org/drawingml/2006/table">
            <a:tbl>
              <a:tblPr>
                <a:noFill/>
                <a:tableStyleId>{B21E6AED-C08F-4129-8694-C8638210EFEB}</a:tableStyleId>
              </a:tblPr>
              <a:tblGrid>
                <a:gridCol w="1138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7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213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</a:t>
                      </a:r>
                      <a:r>
                        <a:rPr lang="ko" sz="1000" b="1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정보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대상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CentOS 7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 </a:t>
                      </a: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점검 항목</a:t>
                      </a:r>
                      <a:endParaRPr sz="600" b="1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주요정보통신기반시설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UNIX 항목</a:t>
                      </a:r>
                      <a:endParaRPr sz="9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26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b="1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스크립트 작성 언어</a:t>
                      </a:r>
                      <a:endParaRPr sz="1000" b="1" i="0" u="none" strike="noStrike" cap="none">
                        <a:solidFill>
                          <a:srgbClr val="2F5D37"/>
                        </a:solidFill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Arial"/>
                        <a:buNone/>
                      </a:pPr>
                      <a:r>
                        <a:rPr lang="ko" sz="900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Shell Script</a:t>
                      </a:r>
                      <a:r>
                        <a:rPr lang="ko" sz="900" b="1">
                          <a:solidFill>
                            <a:schemeClr val="dk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5" name="Google Shape;495;p42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496" name="Google Shape;496;p42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운영체제별 점검 스크립트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7" name="Google Shape;497;p42" title="KakaoTalk_20250623_10554145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025" y="3369950"/>
            <a:ext cx="3391850" cy="167005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98" name="Google Shape;498;p42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CentOS 7 기반 시스템에 대해 주요 항목을 정의하고, 스크립트를 통해 점검 항목을 자동화하여 수행하였습니다.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99" name="Google Shape;499;p42" title="KakaoTalk_20250623_135658582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10000" y="1170000"/>
            <a:ext cx="4140001" cy="38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43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08" name="Google Shape;508;p43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19</a:t>
            </a:r>
            <a:endParaRPr sz="700"/>
          </a:p>
        </p:txBody>
      </p:sp>
      <p:sp>
        <p:nvSpPr>
          <p:cNvPr id="509" name="Google Shape;509;p43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0" name="Google Shape;510;p43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1" name="Google Shape;511;p43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2" name="Google Shape;512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90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43"/>
          <p:cNvSpPr txBox="1"/>
          <p:nvPr/>
        </p:nvSpPr>
        <p:spPr>
          <a:xfrm>
            <a:off x="824825" y="722875"/>
            <a:ext cx="5553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대시보드를 통해 인벤토리에 등록된 호스트, 플레이북 ,작업 상태 등을 확인가능합니다. 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14" name="Google Shape;514;p43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대시보드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15" name="Google Shape;51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01025" y="1553102"/>
            <a:ext cx="7592077" cy="3303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4572001" cy="51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093212" y="-6349"/>
            <a:ext cx="50800" cy="5156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 txBox="1"/>
          <p:nvPr/>
        </p:nvSpPr>
        <p:spPr>
          <a:xfrm>
            <a:off x="639888" y="2244650"/>
            <a:ext cx="3292200" cy="66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627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5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Contents</a:t>
            </a:r>
            <a:endParaRPr b="1"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143" name="Google Shape;143;p26"/>
          <p:cNvSpPr txBox="1"/>
          <p:nvPr/>
        </p:nvSpPr>
        <p:spPr>
          <a:xfrm>
            <a:off x="5373657" y="604944"/>
            <a:ext cx="3507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01.</a:t>
            </a:r>
            <a:endParaRPr sz="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4" name="Google Shape;144;p26"/>
          <p:cNvSpPr txBox="1"/>
          <p:nvPr/>
        </p:nvSpPr>
        <p:spPr>
          <a:xfrm>
            <a:off x="5740669" y="630349"/>
            <a:ext cx="1208700" cy="2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 b="1">
                <a:latin typeface="Noto Sans KR"/>
                <a:ea typeface="Noto Sans KR"/>
                <a:cs typeface="Noto Sans KR"/>
                <a:sym typeface="Noto Sans KR"/>
              </a:rPr>
              <a:t>팀 소개</a:t>
            </a:r>
            <a:endParaRPr sz="135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5" name="Google Shape;145;p26"/>
          <p:cNvSpPr txBox="1"/>
          <p:nvPr/>
        </p:nvSpPr>
        <p:spPr>
          <a:xfrm>
            <a:off x="5373657" y="1400874"/>
            <a:ext cx="3507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02.</a:t>
            </a:r>
            <a:endParaRPr sz="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6" name="Google Shape;146;p26"/>
          <p:cNvSpPr txBox="1"/>
          <p:nvPr/>
        </p:nvSpPr>
        <p:spPr>
          <a:xfrm>
            <a:off x="5740645" y="1419925"/>
            <a:ext cx="16131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 b="1">
                <a:latin typeface="Noto Sans KR"/>
                <a:ea typeface="Noto Sans KR"/>
                <a:cs typeface="Noto Sans KR"/>
                <a:sym typeface="Noto Sans KR"/>
              </a:rPr>
              <a:t>프로젝트</a:t>
            </a:r>
            <a:r>
              <a:rPr lang="ko" sz="13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r>
              <a:rPr lang="ko" sz="1350" b="1">
                <a:latin typeface="Noto Sans KR"/>
                <a:ea typeface="Noto Sans KR"/>
                <a:cs typeface="Noto Sans KR"/>
                <a:sym typeface="Noto Sans KR"/>
              </a:rPr>
              <a:t>개요</a:t>
            </a:r>
            <a:endParaRPr sz="135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7" name="Google Shape;147;p26"/>
          <p:cNvSpPr txBox="1"/>
          <p:nvPr/>
        </p:nvSpPr>
        <p:spPr>
          <a:xfrm>
            <a:off x="5373657" y="2397824"/>
            <a:ext cx="3507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03.</a:t>
            </a:r>
            <a:endParaRPr sz="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8" name="Google Shape;148;p26"/>
          <p:cNvSpPr txBox="1"/>
          <p:nvPr/>
        </p:nvSpPr>
        <p:spPr>
          <a:xfrm>
            <a:off x="5740659" y="2423224"/>
            <a:ext cx="15555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3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구현 및 시연</a:t>
            </a:r>
            <a:endParaRPr sz="135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49" name="Google Shape;149;p26"/>
          <p:cNvSpPr txBox="1"/>
          <p:nvPr/>
        </p:nvSpPr>
        <p:spPr>
          <a:xfrm>
            <a:off x="5740659" y="1705724"/>
            <a:ext cx="30033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추진 배경 및 목표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Ansible 개요</a:t>
            </a:r>
            <a:endParaRPr sz="95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사용 기술 및 인프라</a:t>
            </a:r>
            <a:endParaRPr sz="95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0" name="Google Shape;150;p26"/>
          <p:cNvSpPr txBox="1"/>
          <p:nvPr/>
        </p:nvSpPr>
        <p:spPr>
          <a:xfrm>
            <a:off x="5732681" y="2699450"/>
            <a:ext cx="14682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운영체제별 점검 스크립트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상세 기능 소개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1" name="Google Shape;151;p26"/>
          <p:cNvSpPr txBox="1"/>
          <p:nvPr/>
        </p:nvSpPr>
        <p:spPr>
          <a:xfrm>
            <a:off x="5373657" y="3465446"/>
            <a:ext cx="3507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7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2" name="Google Shape;152;p26"/>
          <p:cNvSpPr txBox="1"/>
          <p:nvPr/>
        </p:nvSpPr>
        <p:spPr>
          <a:xfrm>
            <a:off x="5740669" y="3484508"/>
            <a:ext cx="23502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35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결론</a:t>
            </a:r>
            <a:endParaRPr sz="135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5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5373657" y="4316345"/>
            <a:ext cx="350700" cy="31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7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5</a:t>
            </a:r>
            <a:r>
              <a:rPr lang="ko" sz="17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6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4" name="Google Shape;154;p26"/>
          <p:cNvSpPr txBox="1"/>
          <p:nvPr/>
        </p:nvSpPr>
        <p:spPr>
          <a:xfrm>
            <a:off x="5740671" y="4335396"/>
            <a:ext cx="915000" cy="2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50" b="1" i="0" u="none" strike="noStrike" cap="none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rPr>
              <a:t>Q&amp;A</a:t>
            </a:r>
            <a:r>
              <a:rPr lang="ko" sz="1350" b="1"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35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55" name="Google Shape;155;p26"/>
          <p:cNvSpPr txBox="1"/>
          <p:nvPr/>
        </p:nvSpPr>
        <p:spPr>
          <a:xfrm>
            <a:off x="5732686" y="3759142"/>
            <a:ext cx="30033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프로젝트 주요 성과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SWOT 분석</a:t>
            </a:r>
            <a:endParaRPr sz="9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56" name="Google Shape;156;p26"/>
          <p:cNvCxnSpPr/>
          <p:nvPr/>
        </p:nvCxnSpPr>
        <p:spPr>
          <a:xfrm flipH="1">
            <a:off x="5499283" y="1699411"/>
            <a:ext cx="3000" cy="67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6000000" algn="bl" rotWithShape="0">
              <a:srgbClr val="F3F3F3">
                <a:alpha val="0"/>
              </a:srgbClr>
            </a:outerShdw>
          </a:effectLst>
        </p:spPr>
      </p:cxnSp>
      <p:cxnSp>
        <p:nvCxnSpPr>
          <p:cNvPr id="157" name="Google Shape;157;p26"/>
          <p:cNvCxnSpPr/>
          <p:nvPr/>
        </p:nvCxnSpPr>
        <p:spPr>
          <a:xfrm flipH="1">
            <a:off x="5498223" y="2699457"/>
            <a:ext cx="5100" cy="6888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6000000" algn="bl" rotWithShape="0">
              <a:srgbClr val="F3F3F3">
                <a:alpha val="0"/>
              </a:srgbClr>
            </a:outerShdw>
          </a:effectLst>
        </p:spPr>
      </p:cxnSp>
      <p:cxnSp>
        <p:nvCxnSpPr>
          <p:cNvPr id="158" name="Google Shape;158;p26"/>
          <p:cNvCxnSpPr/>
          <p:nvPr/>
        </p:nvCxnSpPr>
        <p:spPr>
          <a:xfrm>
            <a:off x="5497783" y="3725695"/>
            <a:ext cx="6900" cy="5463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6000000" algn="bl" rotWithShape="0">
              <a:srgbClr val="F3F3F3">
                <a:alpha val="0"/>
              </a:srgbClr>
            </a:outerShdw>
          </a:effectLst>
        </p:spPr>
      </p:cxnSp>
      <p:sp>
        <p:nvSpPr>
          <p:cNvPr id="159" name="Google Shape;159;p26"/>
          <p:cNvSpPr txBox="1"/>
          <p:nvPr/>
        </p:nvSpPr>
        <p:spPr>
          <a:xfrm>
            <a:off x="5724359" y="901706"/>
            <a:ext cx="3003300" cy="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팀 소개 및 담당 역할</a:t>
            </a:r>
            <a:endParaRPr sz="950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50"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9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진행 일정</a:t>
            </a:r>
            <a:endParaRPr sz="95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cxnSp>
        <p:nvCxnSpPr>
          <p:cNvPr id="160" name="Google Shape;160;p26"/>
          <p:cNvCxnSpPr/>
          <p:nvPr/>
        </p:nvCxnSpPr>
        <p:spPr>
          <a:xfrm>
            <a:off x="5499433" y="849701"/>
            <a:ext cx="2700" cy="5790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6000000" algn="bl" rotWithShape="0">
              <a:srgbClr val="F3F3F3">
                <a:alpha val="0"/>
              </a:srgbClr>
            </a:outerShdw>
          </a:effectLst>
        </p:spPr>
      </p:cxnSp>
      <p:sp>
        <p:nvSpPr>
          <p:cNvPr id="161" name="Google Shape;161;p26"/>
          <p:cNvSpPr txBox="1"/>
          <p:nvPr/>
        </p:nvSpPr>
        <p:spPr>
          <a:xfrm>
            <a:off x="8667747" y="4911025"/>
            <a:ext cx="322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</a:t>
            </a:r>
            <a:endParaRPr sz="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4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24" name="Google Shape;524;p44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20</a:t>
            </a:r>
            <a:endParaRPr sz="700"/>
          </a:p>
        </p:txBody>
      </p:sp>
      <p:sp>
        <p:nvSpPr>
          <p:cNvPr id="525" name="Google Shape;525;p44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6" name="Google Shape;526;p44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27" name="Google Shape;527;p44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28" name="Google Shape;528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90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4"/>
          <p:cNvSpPr txBox="1"/>
          <p:nvPr/>
        </p:nvSpPr>
        <p:spPr>
          <a:xfrm>
            <a:off x="824825" y="722875"/>
            <a:ext cx="58920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호스트 추가 기능을 통해 이름, ID, 비밀번호, IP를 입력하여 점검할 호스트를 추가할 수 있습니다.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30" name="Google Shape;530;p44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호스트 추가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31" name="Google Shape;531;p44" title="제목 없음r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49436" y="1587825"/>
            <a:ext cx="7560000" cy="3268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44" title="KakaoTalk_20250623_154523780_04.png"/>
          <p:cNvPicPr preferRelativeResize="0"/>
          <p:nvPr/>
        </p:nvPicPr>
        <p:blipFill rotWithShape="1">
          <a:blip r:embed="rId8">
            <a:alphaModFix/>
          </a:blip>
          <a:srcRect l="3024" t="4147" r="3613" b="2438"/>
          <a:stretch/>
        </p:blipFill>
        <p:spPr>
          <a:xfrm>
            <a:off x="3125150" y="1551725"/>
            <a:ext cx="3208549" cy="3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44" title="호스트추가 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436" y="1572225"/>
            <a:ext cx="7560001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5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42" name="Google Shape;542;p45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21</a:t>
            </a:r>
            <a:endParaRPr sz="700"/>
          </a:p>
        </p:txBody>
      </p:sp>
      <p:sp>
        <p:nvSpPr>
          <p:cNvPr id="543" name="Google Shape;543;p45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4" name="Google Shape;544;p45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5" name="Google Shape;545;p45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6" name="Google Shape;546;p4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90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45"/>
          <p:cNvSpPr txBox="1"/>
          <p:nvPr/>
        </p:nvSpPr>
        <p:spPr>
          <a:xfrm>
            <a:off x="824825" y="722875"/>
            <a:ext cx="5553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추가된 호스트의 비밀번호를 입력하고 점검 시작 버튼을 눌러 점검을 진행합니다.  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48" name="Google Shape;548;p45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점검 실행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49" name="Google Shape;549;p45" title="점검시작 클릭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5738" y="1583057"/>
            <a:ext cx="7560001" cy="3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 title="KakaoTalk_20250624_145915297_03.png"/>
          <p:cNvPicPr preferRelativeResize="0"/>
          <p:nvPr/>
        </p:nvPicPr>
        <p:blipFill rotWithShape="1">
          <a:blip r:embed="rId8">
            <a:alphaModFix/>
          </a:blip>
          <a:srcRect l="5028" t="3808" r="5019" b="2391"/>
          <a:stretch/>
        </p:blipFill>
        <p:spPr>
          <a:xfrm>
            <a:off x="1917675" y="1565400"/>
            <a:ext cx="2707125" cy="32080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51" name="Google Shape;551;p45" title="KakaoTalk_20250624_145915297_04.png"/>
          <p:cNvPicPr preferRelativeResize="0"/>
          <p:nvPr/>
        </p:nvPicPr>
        <p:blipFill rotWithShape="1">
          <a:blip r:embed="rId9">
            <a:alphaModFix/>
          </a:blip>
          <a:srcRect l="4116" t="3804" r="1686" b="4528"/>
          <a:stretch/>
        </p:blipFill>
        <p:spPr>
          <a:xfrm>
            <a:off x="4758025" y="1565400"/>
            <a:ext cx="2836574" cy="3208049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4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46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60" name="Google Shape;560;p46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22</a:t>
            </a:r>
            <a:endParaRPr sz="700"/>
          </a:p>
        </p:txBody>
      </p:sp>
      <p:sp>
        <p:nvSpPr>
          <p:cNvPr id="561" name="Google Shape;561;p46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2" name="Google Shape;562;p46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3" name="Google Shape;563;p46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4" name="Google Shape;564;p4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90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46"/>
          <p:cNvSpPr txBox="1"/>
          <p:nvPr/>
        </p:nvSpPr>
        <p:spPr>
          <a:xfrm>
            <a:off x="824825" y="722875"/>
            <a:ext cx="5553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점검 결과를 CSV 파일로 다운받아 PC 내에서 확인할 수 있습니다. </a:t>
            </a:r>
            <a:r>
              <a:rPr lang="ko" sz="10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0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66" name="Google Shape;566;p46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점검 결과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67" name="Google Shape;567;p46" title="점검파일.png"/>
          <p:cNvPicPr preferRelativeResize="0"/>
          <p:nvPr/>
        </p:nvPicPr>
        <p:blipFill rotWithShape="1">
          <a:blip r:embed="rId7">
            <a:alphaModFix/>
          </a:blip>
          <a:srcRect t="139" b="139"/>
          <a:stretch/>
        </p:blipFill>
        <p:spPr>
          <a:xfrm>
            <a:off x="1085775" y="1611750"/>
            <a:ext cx="2834500" cy="321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6" title="KakaoTalk_20250624_155858686adfafd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58850" y="1611750"/>
            <a:ext cx="4253216" cy="321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4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47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77" name="Google Shape;577;p47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23</a:t>
            </a:r>
            <a:endParaRPr sz="700"/>
          </a:p>
        </p:txBody>
      </p:sp>
      <p:sp>
        <p:nvSpPr>
          <p:cNvPr id="578" name="Google Shape;578;p47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79" name="Google Shape;579;p47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0" name="Google Shape;580;p47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1" name="Google Shape;581;p4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90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47"/>
          <p:cNvSpPr txBox="1"/>
          <p:nvPr/>
        </p:nvSpPr>
        <p:spPr>
          <a:xfrm>
            <a:off x="824825" y="722875"/>
            <a:ext cx="5553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244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최근 작업 결과를 작업 히스토리 항목에서 확인할 수 있습니다</a:t>
            </a:r>
            <a:r>
              <a:rPr lang="ko" sz="1100" b="1">
                <a:solidFill>
                  <a:srgbClr val="2F2F2F"/>
                </a:solidFill>
                <a:latin typeface="Noto Sans KR"/>
                <a:ea typeface="Noto Sans KR"/>
                <a:cs typeface="Noto Sans KR"/>
                <a:sym typeface="Noto Sans KR"/>
              </a:rPr>
              <a:t>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83" name="Google Shape;583;p47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작업 히스토리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84" name="Google Shape;584;p47" title="점검결과 클릭 상세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674" y="1648171"/>
            <a:ext cx="7560002" cy="3268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47" title="KakaoTalk_20250624_150046678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644799" y="685900"/>
            <a:ext cx="3854401" cy="438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0" name="Google Shape;5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48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94" name="Google Shape;594;p48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24</a:t>
            </a:r>
            <a:endParaRPr sz="700"/>
          </a:p>
        </p:txBody>
      </p:sp>
      <p:sp>
        <p:nvSpPr>
          <p:cNvPr id="595" name="Google Shape;595;p48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6" name="Google Shape;596;p48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97" name="Google Shape;597;p48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598" name="Google Shape;598;p4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15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48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 관리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00" name="Google Shape;600;p48"/>
          <p:cNvSpPr txBox="1"/>
          <p:nvPr/>
        </p:nvSpPr>
        <p:spPr>
          <a:xfrm>
            <a:off x="824825" y="722875"/>
            <a:ext cx="75153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새 플레이북을 추가하여 작성한 점검 스크립트파일 (sh, python, yaml)을 업로드하고, 스크립트를 확인할 수 있습니다. </a:t>
            </a:r>
            <a:endParaRPr sz="11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01" name="Google Shape;601;p48" title="새 플레이북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1604988"/>
            <a:ext cx="7560000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49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610" name="Google Shape;610;p49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25</a:t>
            </a:r>
            <a:endParaRPr sz="700"/>
          </a:p>
        </p:txBody>
      </p:sp>
      <p:sp>
        <p:nvSpPr>
          <p:cNvPr id="611" name="Google Shape;611;p49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2" name="Google Shape;612;p49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13" name="Google Shape;613;p49"/>
          <p:cNvSpPr txBox="1"/>
          <p:nvPr/>
        </p:nvSpPr>
        <p:spPr>
          <a:xfrm>
            <a:off x="810000" y="71302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4" name="Google Shape;614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0000" y="1080000"/>
            <a:ext cx="3761999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49"/>
          <p:cNvSpPr txBox="1"/>
          <p:nvPr/>
        </p:nvSpPr>
        <p:spPr>
          <a:xfrm>
            <a:off x="880375" y="1183676"/>
            <a:ext cx="8277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 생성</a:t>
            </a:r>
            <a:endParaRPr sz="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6" name="Google Shape;616;p4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flipH="1">
            <a:off x="4688051" y="1080000"/>
            <a:ext cx="3861949" cy="393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49"/>
          <p:cNvSpPr txBox="1"/>
          <p:nvPr/>
        </p:nvSpPr>
        <p:spPr>
          <a:xfrm>
            <a:off x="7651996" y="1183676"/>
            <a:ext cx="8277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스크립트 확인</a:t>
            </a:r>
            <a:endParaRPr sz="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18" name="Google Shape;618;p49"/>
          <p:cNvPicPr preferRelativeResize="0"/>
          <p:nvPr/>
        </p:nvPicPr>
        <p:blipFill rotWithShape="1">
          <a:blip r:embed="rId7">
            <a:alphaModFix/>
          </a:blip>
          <a:srcRect l="32407" t="36542" r="46019" b="6793"/>
          <a:stretch/>
        </p:blipFill>
        <p:spPr>
          <a:xfrm>
            <a:off x="1120900" y="1638400"/>
            <a:ext cx="3179075" cy="330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49"/>
          <p:cNvPicPr preferRelativeResize="0"/>
          <p:nvPr/>
        </p:nvPicPr>
        <p:blipFill rotWithShape="1">
          <a:blip r:embed="rId8">
            <a:alphaModFix/>
          </a:blip>
          <a:srcRect l="22411" t="24556" r="36473" b="-962"/>
          <a:stretch/>
        </p:blipFill>
        <p:spPr>
          <a:xfrm>
            <a:off x="4856450" y="1638400"/>
            <a:ext cx="3584198" cy="33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49"/>
          <p:cNvSpPr txBox="1"/>
          <p:nvPr/>
        </p:nvSpPr>
        <p:spPr>
          <a:xfrm>
            <a:off x="824825" y="722875"/>
            <a:ext cx="75153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새 플레이북을 추가하여 작성한 점검 스크립트파일 (sh, python, yaml)을 업로드하고, 스크립트를 확인할 수 있습니다. </a:t>
            </a:r>
            <a:endParaRPr sz="11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5" name="Google Shape;62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6" name="Google Shape;626;p5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5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0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629" name="Google Shape;629;p50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26</a:t>
            </a:r>
            <a:endParaRPr sz="700"/>
          </a:p>
        </p:txBody>
      </p:sp>
      <p:sp>
        <p:nvSpPr>
          <p:cNvPr id="630" name="Google Shape;630;p50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1" name="Google Shape;631;p50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2" name="Google Shape;632;p50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3" name="Google Shape;633;p5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15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0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 실행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35" name="Google Shape;635;p50"/>
          <p:cNvSpPr txBox="1"/>
          <p:nvPr/>
        </p:nvSpPr>
        <p:spPr>
          <a:xfrm>
            <a:off x="824825" y="722875"/>
            <a:ext cx="66927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특정 호스트와 점검 항목을 선택하고 플레이북을 실행하여 점검이 가능합니다.</a:t>
            </a:r>
            <a:endParaRPr sz="11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36" name="Google Shape;636;p50" title="주통기 점검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1604988"/>
            <a:ext cx="7560000" cy="326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50" title="호스트 첵크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14400" y="1605000"/>
            <a:ext cx="3780000" cy="32687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38" name="Google Shape;638;p50" title="점검항목체크1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56413" y="1604988"/>
            <a:ext cx="3618000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3" name="Google Shape;64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5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51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647" name="Google Shape;647;p51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27</a:t>
            </a:r>
            <a:endParaRPr sz="700"/>
          </a:p>
        </p:txBody>
      </p:sp>
      <p:sp>
        <p:nvSpPr>
          <p:cNvPr id="648" name="Google Shape;648;p51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49" name="Google Shape;649;p51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상세 기능 소개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0" name="Google Shape;650;p51"/>
          <p:cNvSpPr txBox="1"/>
          <p:nvPr/>
        </p:nvSpPr>
        <p:spPr>
          <a:xfrm>
            <a:off x="824825" y="722875"/>
            <a:ext cx="80802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1" name="Google Shape;651;p5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14675" y="1035150"/>
            <a:ext cx="7735325" cy="39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51"/>
          <p:cNvSpPr txBox="1"/>
          <p:nvPr/>
        </p:nvSpPr>
        <p:spPr>
          <a:xfrm>
            <a:off x="1276099" y="1154295"/>
            <a:ext cx="1073400" cy="16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플레이북 실행</a:t>
            </a:r>
            <a:endParaRPr sz="1300" b="1">
              <a:solidFill>
                <a:srgbClr val="FFFFFF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53" name="Google Shape;653;p51"/>
          <p:cNvSpPr txBox="1"/>
          <p:nvPr/>
        </p:nvSpPr>
        <p:spPr>
          <a:xfrm>
            <a:off x="824825" y="722875"/>
            <a:ext cx="66927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특정 호스트와 점검 항목만 실행한 결과를 확인할 수 있습니다.  </a:t>
            </a:r>
            <a:endParaRPr sz="11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54" name="Google Shape;654;p51" title="실행결과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4400" y="1624514"/>
            <a:ext cx="7560001" cy="326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>
          <a:extLst>
            <a:ext uri="{FF2B5EF4-FFF2-40B4-BE49-F238E27FC236}">
              <a16:creationId xmlns:a16="http://schemas.microsoft.com/office/drawing/2014/main" id="{2199A267-29F0-3AC4-BA9C-DDD888C1B4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45">
            <a:extLst>
              <a:ext uri="{FF2B5EF4-FFF2-40B4-BE49-F238E27FC236}">
                <a16:creationId xmlns:a16="http://schemas.microsoft.com/office/drawing/2014/main" id="{D4E0A4A6-923D-D22C-B4B3-9F6872C44F5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45">
            <a:extLst>
              <a:ext uri="{FF2B5EF4-FFF2-40B4-BE49-F238E27FC236}">
                <a16:creationId xmlns:a16="http://schemas.microsoft.com/office/drawing/2014/main" id="{7B1EE1FF-CE19-86D4-BB1A-BF1A0F7293A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45">
            <a:extLst>
              <a:ext uri="{FF2B5EF4-FFF2-40B4-BE49-F238E27FC236}">
                <a16:creationId xmlns:a16="http://schemas.microsoft.com/office/drawing/2014/main" id="{BDCE64A9-65BE-67EB-6727-E73D90DF075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5">
            <a:extLst>
              <a:ext uri="{FF2B5EF4-FFF2-40B4-BE49-F238E27FC236}">
                <a16:creationId xmlns:a16="http://schemas.microsoft.com/office/drawing/2014/main" id="{89CF89B1-99DB-70C6-5F89-56C9C4BCBD0A}"/>
              </a:ext>
            </a:extLst>
          </p:cNvPr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552" name="Google Shape;552;p45">
            <a:extLst>
              <a:ext uri="{FF2B5EF4-FFF2-40B4-BE49-F238E27FC236}">
                <a16:creationId xmlns:a16="http://schemas.microsoft.com/office/drawing/2014/main" id="{050C885B-EAC0-E710-0DBA-A5A85533BE40}"/>
              </a:ext>
            </a:extLst>
          </p:cNvPr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2</a:t>
            </a:r>
            <a:r>
              <a:rPr lang="en-US" alt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8</a:t>
            </a:r>
          </a:p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/>
          </a:p>
        </p:txBody>
      </p:sp>
      <p:sp>
        <p:nvSpPr>
          <p:cNvPr id="553" name="Google Shape;553;p45">
            <a:extLst>
              <a:ext uri="{FF2B5EF4-FFF2-40B4-BE49-F238E27FC236}">
                <a16:creationId xmlns:a16="http://schemas.microsoft.com/office/drawing/2014/main" id="{8B11A64A-2969-B069-7432-7513390C61B3}"/>
              </a:ext>
            </a:extLst>
          </p:cNvPr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554" name="Google Shape;554;p45">
            <a:extLst>
              <a:ext uri="{FF2B5EF4-FFF2-40B4-BE49-F238E27FC236}">
                <a16:creationId xmlns:a16="http://schemas.microsoft.com/office/drawing/2014/main" id="{31674903-5907-3813-315A-A557E511AB94}"/>
              </a:ext>
            </a:extLst>
          </p:cNvPr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8F7B874-7326-B092-BDE3-08DD5B1C5F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958" y="1008156"/>
            <a:ext cx="7706084" cy="3276000"/>
          </a:xfrm>
          <a:prstGeom prst="rect">
            <a:avLst/>
          </a:prstGeom>
          <a:ln w="952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553835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5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5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52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663" name="Google Shape;663;p52"/>
          <p:cNvSpPr txBox="1"/>
          <p:nvPr/>
        </p:nvSpPr>
        <p:spPr>
          <a:xfrm>
            <a:off x="6716697" y="4911024"/>
            <a:ext cx="22734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28</a:t>
            </a:r>
            <a:endParaRPr sz="700"/>
          </a:p>
        </p:txBody>
      </p:sp>
      <p:sp>
        <p:nvSpPr>
          <p:cNvPr id="664" name="Google Shape;664;p52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65" name="Google Shape;665;p52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시연 영상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3EADE002-E80C-33C8-22AD-9BD083555A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3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D37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3644900"/>
            <a:ext cx="3060699" cy="30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97499" y="-1"/>
            <a:ext cx="3054351" cy="30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7"/>
          <p:cNvSpPr txBox="1"/>
          <p:nvPr/>
        </p:nvSpPr>
        <p:spPr>
          <a:xfrm>
            <a:off x="450000" y="1868100"/>
            <a:ext cx="14937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01 </a:t>
            </a:r>
            <a:endParaRPr sz="85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1849478" y="2205702"/>
            <a:ext cx="38838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4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팀 소개</a:t>
            </a:r>
            <a:endParaRPr sz="4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D37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Google Shape;670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3644900"/>
            <a:ext cx="3060699" cy="30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97499" y="-1"/>
            <a:ext cx="3054351" cy="30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3"/>
          <p:cNvSpPr txBox="1"/>
          <p:nvPr/>
        </p:nvSpPr>
        <p:spPr>
          <a:xfrm>
            <a:off x="450000" y="1868100"/>
            <a:ext cx="14937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04 </a:t>
            </a:r>
            <a:endParaRPr sz="85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73" name="Google Shape;673;p53"/>
          <p:cNvSpPr txBox="1"/>
          <p:nvPr/>
        </p:nvSpPr>
        <p:spPr>
          <a:xfrm>
            <a:off x="1810175" y="2257250"/>
            <a:ext cx="43386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4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결론</a:t>
            </a:r>
            <a:endParaRPr sz="4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8" name="Google Shape;67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5400000">
            <a:off x="7385050" y="546100"/>
            <a:ext cx="36195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54"/>
          <p:cNvPicPr preferRelativeResize="0"/>
          <p:nvPr/>
        </p:nvPicPr>
        <p:blipFill rotWithShape="1">
          <a:blip r:embed="rId4">
            <a:alphaModFix/>
          </a:blip>
          <a:srcRect b="5132"/>
          <a:stretch/>
        </p:blipFill>
        <p:spPr>
          <a:xfrm rot="-5400000">
            <a:off x="5499225" y="603125"/>
            <a:ext cx="361950" cy="210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54"/>
          <p:cNvPicPr preferRelativeResize="0"/>
          <p:nvPr/>
        </p:nvPicPr>
        <p:blipFill rotWithShape="1">
          <a:blip r:embed="rId5">
            <a:alphaModFix/>
          </a:blip>
          <a:srcRect b="11769"/>
          <a:stretch/>
        </p:blipFill>
        <p:spPr>
          <a:xfrm rot="-5400000">
            <a:off x="3405012" y="601838"/>
            <a:ext cx="361950" cy="211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54"/>
          <p:cNvPicPr preferRelativeResize="0"/>
          <p:nvPr/>
        </p:nvPicPr>
        <p:blipFill rotWithShape="1">
          <a:blip r:embed="rId6">
            <a:alphaModFix/>
          </a:blip>
          <a:srcRect b="6898"/>
          <a:stretch/>
        </p:blipFill>
        <p:spPr>
          <a:xfrm rot="-5400000">
            <a:off x="1333025" y="622775"/>
            <a:ext cx="361950" cy="206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5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1800" y="2825750"/>
            <a:ext cx="8299451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63550" y="4419600"/>
            <a:ext cx="8242299" cy="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54"/>
          <p:cNvSpPr txBox="1"/>
          <p:nvPr/>
        </p:nvSpPr>
        <p:spPr>
          <a:xfrm>
            <a:off x="7816850" y="425450"/>
            <a:ext cx="10182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chemeClr val="dk1"/>
                </a:solidFill>
                <a:latin typeface="Noto Sans SemiBold"/>
                <a:ea typeface="Noto Sans SemiBold"/>
                <a:cs typeface="Noto Sans SemiBold"/>
                <a:sym typeface="Noto Sans SemiBold"/>
              </a:rPr>
              <a:t>One-click Secure</a:t>
            </a:r>
            <a:endParaRPr sz="900">
              <a:latin typeface="Noto Sans SemiBold"/>
              <a:ea typeface="Noto Sans SemiBold"/>
              <a:cs typeface="Noto Sans SemiBold"/>
              <a:sym typeface="Noto Sans SemiBold"/>
            </a:endParaRPr>
          </a:p>
        </p:txBody>
      </p:sp>
      <p:sp>
        <p:nvSpPr>
          <p:cNvPr id="687" name="Google Shape;687;p54"/>
          <p:cNvSpPr txBox="1"/>
          <p:nvPr/>
        </p:nvSpPr>
        <p:spPr>
          <a:xfrm>
            <a:off x="463550" y="1568450"/>
            <a:ext cx="20766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8" name="Google Shape;688;p54"/>
          <p:cNvSpPr txBox="1"/>
          <p:nvPr/>
        </p:nvSpPr>
        <p:spPr>
          <a:xfrm>
            <a:off x="2686050" y="1568450"/>
            <a:ext cx="19494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89" name="Google Shape;689;p54"/>
          <p:cNvSpPr txBox="1"/>
          <p:nvPr/>
        </p:nvSpPr>
        <p:spPr>
          <a:xfrm>
            <a:off x="4724400" y="1568450"/>
            <a:ext cx="19749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0" name="Google Shape;690;p54"/>
          <p:cNvSpPr txBox="1"/>
          <p:nvPr/>
        </p:nvSpPr>
        <p:spPr>
          <a:xfrm>
            <a:off x="6813550" y="1568450"/>
            <a:ext cx="1835100" cy="1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04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1" name="Google Shape;691;p54"/>
          <p:cNvSpPr txBox="1"/>
          <p:nvPr/>
        </p:nvSpPr>
        <p:spPr>
          <a:xfrm>
            <a:off x="696350" y="3491250"/>
            <a:ext cx="1635300" cy="9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운영체제를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자동으로 식별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하고, 주요정보통신기반시설 항목을 기반으로 점검을 자동으로 실행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2" name="Google Shape;692;p54"/>
          <p:cNvSpPr txBox="1"/>
          <p:nvPr/>
        </p:nvSpPr>
        <p:spPr>
          <a:xfrm>
            <a:off x="642250" y="2935325"/>
            <a:ext cx="1719000" cy="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300" b="1">
                <a:solidFill>
                  <a:srgbClr val="436949"/>
                </a:solidFill>
                <a:latin typeface="Noto Sans KR"/>
                <a:ea typeface="Noto Sans KR"/>
                <a:cs typeface="Noto Sans KR"/>
                <a:sym typeface="Noto Sans KR"/>
              </a:rPr>
              <a:t>운영체제 자동 인식 및 보안 점검 자동화</a:t>
            </a:r>
            <a:endParaRPr sz="1300" b="1">
              <a:solidFill>
                <a:srgbClr val="43694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3" name="Google Shape;693;p54"/>
          <p:cNvSpPr txBox="1"/>
          <p:nvPr/>
        </p:nvSpPr>
        <p:spPr>
          <a:xfrm>
            <a:off x="2857450" y="3493100"/>
            <a:ext cx="15177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점검 결과를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직관적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으로 확인할 수 있도록 웹 기반 GUI 환경을 제공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4" name="Google Shape;694;p54"/>
          <p:cNvSpPr txBox="1"/>
          <p:nvPr/>
        </p:nvSpPr>
        <p:spPr>
          <a:xfrm>
            <a:off x="2984500" y="3045150"/>
            <a:ext cx="1263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사용자 친화적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695" name="Google Shape;695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20775" y="2151070"/>
            <a:ext cx="361960" cy="361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54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7639050" y="438425"/>
            <a:ext cx="146050" cy="12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54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374838" y="2090575"/>
            <a:ext cx="482925" cy="482925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54"/>
          <p:cNvSpPr txBox="1"/>
          <p:nvPr/>
        </p:nvSpPr>
        <p:spPr>
          <a:xfrm>
            <a:off x="824825" y="722875"/>
            <a:ext cx="7632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본 프로젝트는 반복적인 보안 점검 과정을 자동화하고, 사용자 편의성과 기업의 규제 대응까지 고려한 실용적 결과를 도출하였습니다.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699" name="Google Shape;699;p54"/>
          <p:cNvSpPr txBox="1"/>
          <p:nvPr/>
        </p:nvSpPr>
        <p:spPr>
          <a:xfrm>
            <a:off x="814649" y="390700"/>
            <a:ext cx="2349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주요 성과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0" name="Google Shape;700;p54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1" name="Google Shape;701;p54"/>
          <p:cNvSpPr txBox="1"/>
          <p:nvPr/>
        </p:nvSpPr>
        <p:spPr>
          <a:xfrm>
            <a:off x="4977600" y="3493100"/>
            <a:ext cx="15177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반복적 점검, 취약점 분석 수작업을 자동화하여 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인적 리소스와 시간을 절감</a:t>
            </a:r>
            <a:endParaRPr sz="1000">
              <a:solidFill>
                <a:srgbClr val="FF000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2" name="Google Shape;702;p54"/>
          <p:cNvSpPr txBox="1"/>
          <p:nvPr/>
        </p:nvSpPr>
        <p:spPr>
          <a:xfrm>
            <a:off x="5002913" y="3043850"/>
            <a:ext cx="14226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효율성 및 비용 절감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3" name="Google Shape;703;p54"/>
          <p:cNvSpPr txBox="1"/>
          <p:nvPr/>
        </p:nvSpPr>
        <p:spPr>
          <a:xfrm>
            <a:off x="7001675" y="3478050"/>
            <a:ext cx="1517700" cy="7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3944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대시보드를 통해 컴플라이언스(법/규제) 준수 현황을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쉽게 모니터링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하고, 감사 자료로 활용 가능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04" name="Google Shape;704;p54"/>
          <p:cNvSpPr txBox="1"/>
          <p:nvPr/>
        </p:nvSpPr>
        <p:spPr>
          <a:xfrm>
            <a:off x="7072463" y="3037625"/>
            <a:ext cx="1385700" cy="2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컴플라이언스 대응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05" name="Google Shape;705;p5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386439" y="2090563"/>
            <a:ext cx="547674" cy="54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54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523862" y="2122942"/>
            <a:ext cx="482925" cy="482897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4"/>
          <p:cNvSpPr txBox="1"/>
          <p:nvPr/>
        </p:nvSpPr>
        <p:spPr>
          <a:xfrm>
            <a:off x="8844047" y="4911025"/>
            <a:ext cx="14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3</a:t>
            </a:r>
            <a:r>
              <a:rPr lang="en-US" alt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1</a:t>
            </a:r>
            <a:endParaRPr sz="7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55"/>
          <p:cNvSpPr txBox="1"/>
          <p:nvPr/>
        </p:nvSpPr>
        <p:spPr>
          <a:xfrm>
            <a:off x="7823200" y="425450"/>
            <a:ext cx="9963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716" name="Google Shape;716;p55"/>
          <p:cNvSpPr txBox="1"/>
          <p:nvPr/>
        </p:nvSpPr>
        <p:spPr>
          <a:xfrm>
            <a:off x="824825" y="722875"/>
            <a:ext cx="77031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프로젝트의 기술적 구조와 결과물에 대해 전략적 관점에서 강점과 약점, 외부 환경에서의 기회와 위협 요인을 분석하였습니다.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7" name="Google Shape;717;p55"/>
          <p:cNvSpPr txBox="1"/>
          <p:nvPr/>
        </p:nvSpPr>
        <p:spPr>
          <a:xfrm>
            <a:off x="814642" y="390695"/>
            <a:ext cx="22224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SWOT 분석 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18" name="Google Shape;718;p55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4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19" name="Google Shape;719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3555" y="3996492"/>
            <a:ext cx="2071519" cy="964446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55"/>
          <p:cNvSpPr txBox="1"/>
          <p:nvPr/>
        </p:nvSpPr>
        <p:spPr>
          <a:xfrm>
            <a:off x="731259" y="4398344"/>
            <a:ext cx="1752900" cy="38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578E9F"/>
                </a:solidFill>
                <a:latin typeface="Noto Sans KR"/>
                <a:ea typeface="Noto Sans KR"/>
                <a:cs typeface="Noto Sans KR"/>
                <a:sym typeface="Noto Sans KR"/>
              </a:rPr>
              <a:t>유닉스 기반 시스템에서 보안 점검을 자동화하고, 반복 실행과 시각화를 </a:t>
            </a:r>
            <a:endParaRPr sz="800" b="1">
              <a:solidFill>
                <a:srgbClr val="578E9F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578E9F"/>
                </a:solidFill>
                <a:latin typeface="Noto Sans KR"/>
                <a:ea typeface="Noto Sans KR"/>
                <a:cs typeface="Noto Sans KR"/>
                <a:sym typeface="Noto Sans KR"/>
              </a:rPr>
              <a:t>통해 직관적인 상태 파악 가능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1" name="Google Shape;721;p55"/>
          <p:cNvSpPr txBox="1"/>
          <p:nvPr/>
        </p:nvSpPr>
        <p:spPr>
          <a:xfrm>
            <a:off x="737633" y="4200509"/>
            <a:ext cx="962400" cy="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>
                <a:solidFill>
                  <a:srgbClr val="578E9F"/>
                </a:solidFill>
                <a:latin typeface="Noto Sans KR"/>
                <a:ea typeface="Noto Sans KR"/>
                <a:cs typeface="Noto Sans KR"/>
                <a:sym typeface="Noto Sans KR"/>
              </a:rPr>
              <a:t>Strength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2" name="Google Shape;722;p5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31259" y="4157232"/>
            <a:ext cx="312321" cy="2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66943" y="3996492"/>
            <a:ext cx="2071519" cy="964446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55"/>
          <p:cNvSpPr txBox="1"/>
          <p:nvPr/>
        </p:nvSpPr>
        <p:spPr>
          <a:xfrm>
            <a:off x="2834647" y="4416891"/>
            <a:ext cx="14721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점검 항목이 주통기 기준에 한정되어 있으며, Windows 등 다른 운영체제는 지원하지 않음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5" name="Google Shape;725;p55"/>
          <p:cNvSpPr txBox="1"/>
          <p:nvPr/>
        </p:nvSpPr>
        <p:spPr>
          <a:xfrm>
            <a:off x="2834647" y="4200509"/>
            <a:ext cx="96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Weakness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26" name="Google Shape;726;p5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834647" y="4157232"/>
            <a:ext cx="312321" cy="2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670332" y="3996492"/>
            <a:ext cx="2071519" cy="964446"/>
          </a:xfrm>
          <a:prstGeom prst="rect">
            <a:avLst/>
          </a:prstGeom>
          <a:noFill/>
          <a:ln>
            <a:noFill/>
          </a:ln>
        </p:spPr>
      </p:pic>
      <p:sp>
        <p:nvSpPr>
          <p:cNvPr id="728" name="Google Shape;728;p55"/>
          <p:cNvSpPr txBox="1"/>
          <p:nvPr/>
        </p:nvSpPr>
        <p:spPr>
          <a:xfrm>
            <a:off x="4938036" y="4398344"/>
            <a:ext cx="1752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기업 내부 보안 점검 시스템으로 확장 가능성이 높고, 다양한 플랫폼으로의 </a:t>
            </a:r>
            <a:endParaRPr sz="800" b="1">
              <a:solidFill>
                <a:srgbClr val="7AA3AD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적용 가능성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29" name="Google Shape;729;p55"/>
          <p:cNvSpPr txBox="1"/>
          <p:nvPr/>
        </p:nvSpPr>
        <p:spPr>
          <a:xfrm>
            <a:off x="4938036" y="4200509"/>
            <a:ext cx="9624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Opportunity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30" name="Google Shape;730;p55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938036" y="4157232"/>
            <a:ext cx="312321" cy="2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773720" y="3996492"/>
            <a:ext cx="2071519" cy="964446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55"/>
          <p:cNvSpPr txBox="1"/>
          <p:nvPr/>
        </p:nvSpPr>
        <p:spPr>
          <a:xfrm>
            <a:off x="7041424" y="4398344"/>
            <a:ext cx="1752900" cy="3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시스템 환경 변화나 기술 스택에 따라 호환성 문제가 발생할 수 있으며, </a:t>
            </a:r>
            <a:endParaRPr sz="800" b="1">
              <a:solidFill>
                <a:srgbClr val="B2A8A0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 b="1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기준 자체가 비표준일 가능성 존재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3" name="Google Shape;733;p55"/>
          <p:cNvSpPr txBox="1"/>
          <p:nvPr/>
        </p:nvSpPr>
        <p:spPr>
          <a:xfrm>
            <a:off x="7041424" y="4194326"/>
            <a:ext cx="11151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none" strike="noStrike" cap="none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Threat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34" name="Google Shape;734;p55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7041424" y="4157232"/>
            <a:ext cx="312321" cy="24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55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482056" y="1142250"/>
            <a:ext cx="2180860" cy="2182376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55"/>
          <p:cNvSpPr txBox="1"/>
          <p:nvPr/>
        </p:nvSpPr>
        <p:spPr>
          <a:xfrm>
            <a:off x="1330406" y="1111350"/>
            <a:ext cx="401700" cy="6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 b="1" i="0" u="none" strike="noStrike" cap="none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7" name="Google Shape;737;p55"/>
          <p:cNvSpPr txBox="1"/>
          <p:nvPr/>
        </p:nvSpPr>
        <p:spPr>
          <a:xfrm>
            <a:off x="1655475" y="1408102"/>
            <a:ext cx="12234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0" u="none" strike="noStrike" cap="none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strength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8" name="Google Shape;738;p55"/>
          <p:cNvSpPr txBox="1"/>
          <p:nvPr/>
        </p:nvSpPr>
        <p:spPr>
          <a:xfrm>
            <a:off x="1355907" y="2641626"/>
            <a:ext cx="4017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 b="1" i="0" u="none" strike="noStrike" cap="none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O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39" name="Google Shape;739;p55"/>
          <p:cNvSpPr txBox="1"/>
          <p:nvPr/>
        </p:nvSpPr>
        <p:spPr>
          <a:xfrm>
            <a:off x="1751089" y="2938379"/>
            <a:ext cx="15108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0" u="none" strike="noStrike" cap="none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opportunity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0" name="Google Shape;740;p55"/>
          <p:cNvSpPr txBox="1"/>
          <p:nvPr/>
        </p:nvSpPr>
        <p:spPr>
          <a:xfrm>
            <a:off x="1330404" y="1902788"/>
            <a:ext cx="21612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000" b="1" u="sng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다양한 OS에 대응 가능한 스크립트</a:t>
            </a:r>
            <a:endParaRPr sz="1000" b="1" u="sng">
              <a:solidFill>
                <a:srgbClr val="69ADC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- Ansible을 통한 반복 실행 가능</a:t>
            </a:r>
            <a:endParaRPr sz="1000" b="1">
              <a:solidFill>
                <a:srgbClr val="69ADC3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69ADC3"/>
                </a:solidFill>
                <a:latin typeface="Noto Sans KR"/>
                <a:ea typeface="Noto Sans KR"/>
                <a:cs typeface="Noto Sans KR"/>
                <a:sym typeface="Noto Sans KR"/>
              </a:rPr>
              <a:t>- 시각화를 통한 직관적인 상태 파악</a:t>
            </a:r>
            <a:endParaRPr sz="1000" b="1">
              <a:solidFill>
                <a:srgbClr val="69ADC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1" name="Google Shape;741;p55"/>
          <p:cNvSpPr txBox="1"/>
          <p:nvPr/>
        </p:nvSpPr>
        <p:spPr>
          <a:xfrm>
            <a:off x="1355900" y="3370725"/>
            <a:ext cx="27663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- 기업 내부 보안 점검 시스템으로 전환 가능</a:t>
            </a:r>
            <a:endParaRPr sz="10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000" b="1" u="sng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향후 타 점검 항목을 확장하여 개발 가능</a:t>
            </a:r>
            <a:endParaRPr sz="1000" b="1" u="sng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- 상용 보안 플랫폼과의 연동 가능</a:t>
            </a:r>
            <a:endParaRPr sz="1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2" name="Google Shape;742;p55"/>
          <p:cNvSpPr txBox="1"/>
          <p:nvPr/>
        </p:nvSpPr>
        <p:spPr>
          <a:xfrm>
            <a:off x="7277258" y="1154626"/>
            <a:ext cx="7140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 b="1" i="0" u="none" strike="noStrike" cap="none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W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3" name="Google Shape;743;p55"/>
          <p:cNvSpPr txBox="1"/>
          <p:nvPr/>
        </p:nvSpPr>
        <p:spPr>
          <a:xfrm>
            <a:off x="6168199" y="1395738"/>
            <a:ext cx="13323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0" u="none" strike="noStrike" cap="none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weakness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4" name="Google Shape;744;p55"/>
          <p:cNvSpPr txBox="1"/>
          <p:nvPr/>
        </p:nvSpPr>
        <p:spPr>
          <a:xfrm>
            <a:off x="5619071" y="1899864"/>
            <a:ext cx="23877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000" b="1" u="sng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주요정보통신기반시설의 기준에 한정</a:t>
            </a:r>
            <a:r>
              <a:rPr lang="ko" sz="1000" b="1" i="0" u="none" strike="noStrike" cap="none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- Windows 등 타 점검항목 미지원</a:t>
            </a:r>
            <a:r>
              <a:rPr lang="ko" sz="1000" b="1" i="0" u="none" strike="noStrike" cap="none">
                <a:solidFill>
                  <a:srgbClr val="ED6E36"/>
                </a:solidFill>
                <a:latin typeface="Noto Sans KR"/>
                <a:ea typeface="Noto Sans KR"/>
                <a:cs typeface="Noto Sans KR"/>
                <a:sym typeface="Noto Sans KR"/>
              </a:rPr>
              <a:t> 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5" name="Google Shape;745;p55"/>
          <p:cNvSpPr txBox="1"/>
          <p:nvPr/>
        </p:nvSpPr>
        <p:spPr>
          <a:xfrm>
            <a:off x="7194397" y="2650766"/>
            <a:ext cx="700800" cy="66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900" b="1" i="0" u="none" strike="noStrike" cap="none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6" name="Google Shape;746;p55"/>
          <p:cNvSpPr txBox="1"/>
          <p:nvPr/>
        </p:nvSpPr>
        <p:spPr>
          <a:xfrm>
            <a:off x="6276555" y="2891877"/>
            <a:ext cx="1223400" cy="3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i="0" u="none" strike="noStrike" cap="none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threat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47" name="Google Shape;747;p55"/>
          <p:cNvSpPr txBox="1"/>
          <p:nvPr/>
        </p:nvSpPr>
        <p:spPr>
          <a:xfrm>
            <a:off x="4695962" y="3287788"/>
            <a:ext cx="32571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                     - 주통기 기준 자체가 시스템 환경에 따라 비표준적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700" b="1">
                <a:latin typeface="Noto Sans KR"/>
                <a:ea typeface="Noto Sans KR"/>
                <a:cs typeface="Noto Sans KR"/>
                <a:sym typeface="Noto Sans KR"/>
              </a:rPr>
              <a:t>                                                      </a:t>
            </a:r>
            <a:r>
              <a:rPr lang="ko" sz="1000" b="1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- </a:t>
            </a:r>
            <a:r>
              <a:rPr lang="ko" sz="1000" b="1" u="sng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기술 스택에 따라 호환성 문제 발생 가능</a:t>
            </a:r>
            <a:endParaRPr sz="700" b="1" u="sng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748" name="Google Shape;748;p55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30406" y="1166991"/>
            <a:ext cx="2619674" cy="1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55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5400000">
            <a:off x="3751862" y="1339809"/>
            <a:ext cx="370941" cy="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Google Shape;750;p55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5250357" y="1173173"/>
            <a:ext cx="2619674" cy="1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55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 rot="5400000">
            <a:off x="5071260" y="1352174"/>
            <a:ext cx="370941" cy="19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55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1279415" y="2700212"/>
            <a:ext cx="2619674" cy="1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55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222050" y="1129897"/>
            <a:ext cx="114730" cy="11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55"/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241172" y="2650753"/>
            <a:ext cx="114730" cy="11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55"/>
          <p:cNvPicPr preferRelativeResize="0"/>
          <p:nvPr/>
        </p:nvPicPr>
        <p:blipFill rotWithShape="1">
          <a:blip r:embed="rId19">
            <a:alphaModFix/>
          </a:blip>
          <a:srcRect/>
          <a:stretch/>
        </p:blipFill>
        <p:spPr>
          <a:xfrm>
            <a:off x="7838162" y="1136079"/>
            <a:ext cx="114730" cy="11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55"/>
          <p:cNvPicPr preferRelativeResize="0"/>
          <p:nvPr/>
        </p:nvPicPr>
        <p:blipFill rotWithShape="1">
          <a:blip r:embed="rId20">
            <a:alphaModFix/>
          </a:blip>
          <a:srcRect/>
          <a:stretch/>
        </p:blipFill>
        <p:spPr>
          <a:xfrm>
            <a:off x="7857283" y="2656935"/>
            <a:ext cx="114730" cy="111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55"/>
          <p:cNvPicPr preferRelativeResize="0"/>
          <p:nvPr/>
        </p:nvPicPr>
        <p:blipFill rotWithShape="1">
          <a:blip r:embed="rId21">
            <a:alphaModFix/>
          </a:blip>
          <a:srcRect/>
          <a:stretch/>
        </p:blipFill>
        <p:spPr>
          <a:xfrm>
            <a:off x="5250357" y="2706394"/>
            <a:ext cx="2619674" cy="18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55"/>
          <p:cNvPicPr preferRelativeResize="0"/>
          <p:nvPr/>
        </p:nvPicPr>
        <p:blipFill rotWithShape="1">
          <a:blip r:embed="rId22">
            <a:alphaModFix/>
          </a:blip>
          <a:srcRect/>
          <a:stretch/>
        </p:blipFill>
        <p:spPr>
          <a:xfrm>
            <a:off x="4122176" y="1791408"/>
            <a:ext cx="905094" cy="877893"/>
          </a:xfrm>
          <a:prstGeom prst="rect">
            <a:avLst/>
          </a:prstGeom>
          <a:noFill/>
          <a:ln>
            <a:noFill/>
          </a:ln>
        </p:spPr>
      </p:pic>
      <p:sp>
        <p:nvSpPr>
          <p:cNvPr id="759" name="Google Shape;759;p55"/>
          <p:cNvSpPr txBox="1"/>
          <p:nvPr/>
        </p:nvSpPr>
        <p:spPr>
          <a:xfrm>
            <a:off x="3878502" y="1446189"/>
            <a:ext cx="312300" cy="51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i="0" u="none" strike="noStrike" cap="none">
                <a:solidFill>
                  <a:srgbClr val="578E9F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0" name="Google Shape;760;p55"/>
          <p:cNvSpPr txBox="1"/>
          <p:nvPr/>
        </p:nvSpPr>
        <p:spPr>
          <a:xfrm>
            <a:off x="4989502" y="1394566"/>
            <a:ext cx="382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i="0" u="none" strike="noStrike" cap="none">
                <a:solidFill>
                  <a:srgbClr val="BE5931"/>
                </a:solidFill>
                <a:latin typeface="Noto Sans KR"/>
                <a:ea typeface="Noto Sans KR"/>
                <a:cs typeface="Noto Sans KR"/>
                <a:sym typeface="Noto Sans KR"/>
              </a:rPr>
              <a:t>w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1" name="Google Shape;761;p55"/>
          <p:cNvSpPr txBox="1"/>
          <p:nvPr/>
        </p:nvSpPr>
        <p:spPr>
          <a:xfrm>
            <a:off x="3827514" y="2463439"/>
            <a:ext cx="382500" cy="5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i="0" u="none" strike="noStrike" cap="none">
                <a:solidFill>
                  <a:srgbClr val="7AA3AD"/>
                </a:solidFill>
                <a:latin typeface="Noto Sans KR"/>
                <a:ea typeface="Noto Sans KR"/>
                <a:cs typeface="Noto Sans KR"/>
                <a:sym typeface="Noto Sans KR"/>
              </a:rPr>
              <a:t>O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2" name="Google Shape;762;p55"/>
          <p:cNvSpPr txBox="1"/>
          <p:nvPr/>
        </p:nvSpPr>
        <p:spPr>
          <a:xfrm>
            <a:off x="5078261" y="2441052"/>
            <a:ext cx="382500" cy="5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 i="0" u="none" strike="noStrike" cap="none">
                <a:solidFill>
                  <a:srgbClr val="B2A8A0"/>
                </a:solidFill>
                <a:latin typeface="Noto Sans KR"/>
                <a:ea typeface="Noto Sans KR"/>
                <a:cs typeface="Noto Sans KR"/>
                <a:sym typeface="Noto Sans KR"/>
              </a:rPr>
              <a:t>T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3" name="Google Shape;763;p55"/>
          <p:cNvSpPr txBox="1"/>
          <p:nvPr/>
        </p:nvSpPr>
        <p:spPr>
          <a:xfrm>
            <a:off x="3762034" y="2073372"/>
            <a:ext cx="1625400" cy="2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1" i="0" u="none" strike="noStrike" cap="none">
                <a:solidFill>
                  <a:srgbClr val="578E9F"/>
                </a:solidFill>
                <a:latin typeface="Noto Sans KR"/>
                <a:ea typeface="Noto Sans KR"/>
                <a:cs typeface="Noto Sans KR"/>
                <a:sym typeface="Noto Sans KR"/>
              </a:rPr>
              <a:t>SWOT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764" name="Google Shape;764;p55"/>
          <p:cNvSpPr txBox="1"/>
          <p:nvPr/>
        </p:nvSpPr>
        <p:spPr>
          <a:xfrm>
            <a:off x="8844047" y="4911025"/>
            <a:ext cx="146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3</a:t>
            </a:r>
            <a:r>
              <a:rPr lang="en-US" altLang="ko" sz="900" dirty="0">
                <a:latin typeface="Urbanist ExtraBold"/>
                <a:ea typeface="Urbanist ExtraBold"/>
                <a:cs typeface="Urbanist ExtraBold"/>
                <a:sym typeface="Urbanist ExtraBold"/>
              </a:rPr>
              <a:t>2</a:t>
            </a:r>
            <a:endParaRPr sz="700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D37"/>
        </a:solidFill>
        <a:effectLst/>
      </p:bgPr>
    </p:bg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3644900"/>
            <a:ext cx="3060700" cy="306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97500" y="0"/>
            <a:ext cx="3054350" cy="3054350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56"/>
          <p:cNvSpPr txBox="1"/>
          <p:nvPr/>
        </p:nvSpPr>
        <p:spPr>
          <a:xfrm>
            <a:off x="609600" y="1571325"/>
            <a:ext cx="4445100" cy="237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4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Q</a:t>
            </a:r>
            <a:r>
              <a:rPr lang="ko" sz="13400" b="1" i="0" u="none" strike="noStrike" cap="none">
                <a:solidFill>
                  <a:srgbClr val="739B79"/>
                </a:solidFill>
                <a:latin typeface="Noto Sans"/>
                <a:ea typeface="Noto Sans"/>
                <a:cs typeface="Noto Sans"/>
                <a:sym typeface="Noto Sans"/>
              </a:rPr>
              <a:t>&amp;</a:t>
            </a:r>
            <a:r>
              <a:rPr lang="ko" sz="13400" b="1" i="0" u="none" strike="noStrike" cap="non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</a:t>
            </a:r>
            <a:endParaRPr sz="700" b="1"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Google Shape;17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750" y="3408600"/>
            <a:ext cx="145415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 rot="5400000">
            <a:off x="4254500" y="3295650"/>
            <a:ext cx="628650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2609850" y="3289300"/>
            <a:ext cx="628650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8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 rot="5400000">
            <a:off x="5905500" y="3295650"/>
            <a:ext cx="647700" cy="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9750" y="3384550"/>
            <a:ext cx="145415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190750" y="3384550"/>
            <a:ext cx="145415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1750" y="3384550"/>
            <a:ext cx="145415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5499100" y="3384550"/>
            <a:ext cx="1454150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 title="ChatGPT Image 2025년 6월 18일 오후 01_42_43.png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020830" y="832675"/>
            <a:ext cx="1118925" cy="1118925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85" name="Google Shape;185;p28"/>
          <p:cNvSpPr txBox="1"/>
          <p:nvPr/>
        </p:nvSpPr>
        <p:spPr>
          <a:xfrm>
            <a:off x="749300" y="4038600"/>
            <a:ext cx="10350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김종인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6" name="Google Shape;186;p28"/>
          <p:cNvSpPr txBox="1"/>
          <p:nvPr/>
        </p:nvSpPr>
        <p:spPr>
          <a:xfrm>
            <a:off x="742950" y="4311650"/>
            <a:ext cx="12066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Rocky Linux 9.5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 점검 스크립트 작성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PPT 제작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7" name="Google Shape;187;p28"/>
          <p:cNvSpPr txBox="1"/>
          <p:nvPr/>
        </p:nvSpPr>
        <p:spPr>
          <a:xfrm>
            <a:off x="2216150" y="4038600"/>
            <a:ext cx="14097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박준영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2400300" y="4292600"/>
            <a:ext cx="12003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CentOS 7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 점검 스크립트 작성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PPT 제작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5588000" y="4038600"/>
            <a:ext cx="13272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신현호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5702300" y="4292600"/>
            <a:ext cx="12447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Ubuntu 24.04 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 점검 스크립트 작성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개발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1" name="Google Shape;191;p28"/>
          <p:cNvSpPr txBox="1"/>
          <p:nvPr/>
        </p:nvSpPr>
        <p:spPr>
          <a:xfrm>
            <a:off x="7302600" y="4287225"/>
            <a:ext cx="12129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Ubuntu 18.04 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 점검 스크립트 작성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PPT 제작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2" name="Google Shape;192;p28"/>
          <p:cNvSpPr txBox="1"/>
          <p:nvPr/>
        </p:nvSpPr>
        <p:spPr>
          <a:xfrm>
            <a:off x="3969525" y="4038600"/>
            <a:ext cx="11556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설유정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3" name="Google Shape;193;p28"/>
          <p:cNvSpPr txBox="1"/>
          <p:nvPr/>
        </p:nvSpPr>
        <p:spPr>
          <a:xfrm>
            <a:off x="3959300" y="4290925"/>
            <a:ext cx="11811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Ubuntu 18.04 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  점검 스크립트 작성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l" rtl="0">
              <a:lnSpc>
                <a:spcPct val="1078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solidFill>
                  <a:srgbClr val="595959"/>
                </a:solidFill>
                <a:latin typeface="Noto Sans KR"/>
                <a:ea typeface="Noto Sans KR"/>
                <a:cs typeface="Noto Sans KR"/>
                <a:sym typeface="Noto Sans KR"/>
              </a:rPr>
              <a:t>- PPT 제작</a:t>
            </a:r>
            <a:endParaRPr sz="900">
              <a:solidFill>
                <a:srgbClr val="595959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94" name="Google Shape;194;p28"/>
          <p:cNvSpPr txBox="1"/>
          <p:nvPr/>
        </p:nvSpPr>
        <p:spPr>
          <a:xfrm>
            <a:off x="4787224" y="1555745"/>
            <a:ext cx="1574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진수현(멘토)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195" name="Google Shape;195;p28" title="종인님.jpg"/>
          <p:cNvPicPr preferRelativeResize="0"/>
          <p:nvPr/>
        </p:nvPicPr>
        <p:blipFill rotWithShape="1">
          <a:blip r:embed="rId11">
            <a:alphaModFix/>
          </a:blip>
          <a:srcRect t="12502" b="12495"/>
          <a:stretch/>
        </p:blipFill>
        <p:spPr>
          <a:xfrm>
            <a:off x="901700" y="3136900"/>
            <a:ext cx="736600" cy="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8" title="준영님.png"/>
          <p:cNvPicPr preferRelativeResize="0"/>
          <p:nvPr/>
        </p:nvPicPr>
        <p:blipFill rotWithShape="1">
          <a:blip r:embed="rId12">
            <a:alphaModFix/>
          </a:blip>
          <a:srcRect t="12234" b="12242"/>
          <a:stretch/>
        </p:blipFill>
        <p:spPr>
          <a:xfrm>
            <a:off x="2552700" y="31369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8" title="현호님.jpg"/>
          <p:cNvPicPr preferRelativeResize="0"/>
          <p:nvPr/>
        </p:nvPicPr>
        <p:blipFill rotWithShape="1">
          <a:blip r:embed="rId13">
            <a:alphaModFix/>
          </a:blip>
          <a:srcRect t="12502" b="12495"/>
          <a:stretch/>
        </p:blipFill>
        <p:spPr>
          <a:xfrm>
            <a:off x="5870525" y="3133600"/>
            <a:ext cx="7366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8" title="설유정 980514-작은크기.jpg"/>
          <p:cNvPicPr preferRelativeResize="0"/>
          <p:nvPr/>
        </p:nvPicPr>
        <p:blipFill rotWithShape="1">
          <a:blip r:embed="rId14">
            <a:alphaModFix/>
          </a:blip>
          <a:srcRect t="12586" b="12586"/>
          <a:stretch/>
        </p:blipFill>
        <p:spPr>
          <a:xfrm>
            <a:off x="4179025" y="3136200"/>
            <a:ext cx="736600" cy="73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270000" y="2978150"/>
            <a:ext cx="6610350" cy="1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4481575" y="2918400"/>
            <a:ext cx="180000" cy="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5400000">
            <a:off x="4487950" y="1835775"/>
            <a:ext cx="180000" cy="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5045853" y="2349558"/>
            <a:ext cx="27852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김세영(팀장) </a:t>
            </a:r>
            <a:endParaRPr sz="12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개발 및 프로젝트 진행 관리, 감독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3" name="Google Shape;203;p28"/>
          <p:cNvSpPr txBox="1"/>
          <p:nvPr/>
        </p:nvSpPr>
        <p:spPr>
          <a:xfrm>
            <a:off x="824825" y="722875"/>
            <a:ext cx="45621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인원은 멘토와 각 업무별 역할에 따라 조직된 총 7명의 팀원으로 구성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4" name="Google Shape;204;p28"/>
          <p:cNvSpPr txBox="1"/>
          <p:nvPr/>
        </p:nvSpPr>
        <p:spPr>
          <a:xfrm>
            <a:off x="814649" y="390700"/>
            <a:ext cx="2349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팀 소개 및 담당 역할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5" name="Google Shape;205;p28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06" name="Google Shape;206;p28"/>
          <p:cNvSpPr txBox="1"/>
          <p:nvPr/>
        </p:nvSpPr>
        <p:spPr>
          <a:xfrm>
            <a:off x="8667747" y="4911025"/>
            <a:ext cx="322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4</a:t>
            </a:r>
            <a:endParaRPr sz="700"/>
          </a:p>
        </p:txBody>
      </p:sp>
      <p:pic>
        <p:nvPicPr>
          <p:cNvPr id="207" name="Google Shape;207;p28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8"/>
          <p:cNvSpPr txBox="1"/>
          <p:nvPr/>
        </p:nvSpPr>
        <p:spPr>
          <a:xfrm>
            <a:off x="7823200" y="425450"/>
            <a:ext cx="1060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pic>
        <p:nvPicPr>
          <p:cNvPr id="209" name="Google Shape;209;p28" title="KakaoTalk_20250620_104544855.jpg"/>
          <p:cNvPicPr preferRelativeResize="0"/>
          <p:nvPr/>
        </p:nvPicPr>
        <p:blipFill rotWithShape="1">
          <a:blip r:embed="rId17">
            <a:alphaModFix/>
          </a:blip>
          <a:srcRect l="6551" t="9461" r="5982" b="8476"/>
          <a:stretch/>
        </p:blipFill>
        <p:spPr>
          <a:xfrm>
            <a:off x="4168550" y="1900524"/>
            <a:ext cx="823500" cy="9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8" title="유나.jpg"/>
          <p:cNvPicPr preferRelativeResize="0"/>
          <p:nvPr/>
        </p:nvPicPr>
        <p:blipFill rotWithShape="1">
          <a:blip r:embed="rId18">
            <a:alphaModFix/>
          </a:blip>
          <a:srcRect t="8907" b="8916"/>
          <a:stretch/>
        </p:blipFill>
        <p:spPr>
          <a:xfrm>
            <a:off x="7485825" y="3155950"/>
            <a:ext cx="736599" cy="7365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/>
        </p:nvSpPr>
        <p:spPr>
          <a:xfrm>
            <a:off x="7207300" y="4029400"/>
            <a:ext cx="1339800" cy="22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심유나</a:t>
            </a:r>
            <a:endParaRPr sz="7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9"/>
          <p:cNvSpPr txBox="1"/>
          <p:nvPr/>
        </p:nvSpPr>
        <p:spPr>
          <a:xfrm>
            <a:off x="824825" y="722875"/>
            <a:ext cx="52296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총 4주간 6명의 팀원이 기획–구현–시각화의 3단계에 걸쳐 프로젝트를 수행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19" name="Google Shape;219;p29"/>
          <p:cNvSpPr txBox="1"/>
          <p:nvPr/>
        </p:nvSpPr>
        <p:spPr>
          <a:xfrm>
            <a:off x="814649" y="390700"/>
            <a:ext cx="2349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진행 일정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1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21" name="Google Shape;221;p29"/>
          <p:cNvGraphicFramePr/>
          <p:nvPr/>
        </p:nvGraphicFramePr>
        <p:xfrm>
          <a:off x="810001" y="1170008"/>
          <a:ext cx="7740025" cy="3413150"/>
        </p:xfrm>
        <a:graphic>
          <a:graphicData uri="http://schemas.openxmlformats.org/drawingml/2006/table">
            <a:tbl>
              <a:tblPr>
                <a:noFill/>
                <a:tableStyleId>{B21E6AED-C08F-4129-8694-C8638210EFEB}</a:tableStyleId>
              </a:tblPr>
              <a:tblGrid>
                <a:gridCol w="1400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84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4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84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84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6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00"/>
                        <a:buFont typeface="Arial"/>
                        <a:buNone/>
                      </a:pPr>
                      <a:r>
                        <a:rPr lang="ko" sz="1000" u="none" strike="noStrike" cap="none">
                          <a:solidFill>
                            <a:schemeClr val="lt1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1주차</a:t>
                      </a: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2주차</a:t>
                      </a: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3주차</a:t>
                      </a: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i="0" u="none" strike="noStrike" cap="none">
                          <a:solidFill>
                            <a:srgbClr val="FFFFFF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4주차</a:t>
                      </a: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6347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F5D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기획</a:t>
                      </a:r>
                      <a:endParaRPr sz="11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스크립트 작성</a:t>
                      </a:r>
                      <a:endParaRPr sz="11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Ansible</a:t>
                      </a: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연동</a:t>
                      </a:r>
                      <a:endParaRPr sz="11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웹 개발</a:t>
                      </a:r>
                      <a:endParaRPr sz="11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3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91714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b="1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PPT</a:t>
                      </a: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</a:t>
                      </a:r>
                      <a:r>
                        <a:rPr lang="ko" sz="1100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제</a:t>
                      </a:r>
                      <a:r>
                        <a:rPr lang="ko" sz="1100" i="0" u="none" strike="noStrike" cap="none">
                          <a:solidFill>
                            <a:srgbClr val="2F5D37"/>
                          </a:solidFill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</a:t>
                      </a:r>
                      <a:endParaRPr sz="11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14539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u="none" strike="noStrike" cap="none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L="9525" marR="9525" marT="9525" marB="9525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675" cap="flat" cmpd="sng">
                      <a:solidFill>
                        <a:srgbClr val="D4D4D4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>
                        <a:alpha val="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22" name="Google Shape;222;p29"/>
          <p:cNvSpPr/>
          <p:nvPr/>
        </p:nvSpPr>
        <p:spPr>
          <a:xfrm>
            <a:off x="2298700" y="1573936"/>
            <a:ext cx="13842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39B7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9"/>
          <p:cNvSpPr/>
          <p:nvPr/>
        </p:nvSpPr>
        <p:spPr>
          <a:xfrm>
            <a:off x="2298700" y="2192675"/>
            <a:ext cx="25275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694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29"/>
          <p:cNvSpPr/>
          <p:nvPr/>
        </p:nvSpPr>
        <p:spPr>
          <a:xfrm>
            <a:off x="3956175" y="2822075"/>
            <a:ext cx="28146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39B7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29"/>
          <p:cNvSpPr/>
          <p:nvPr/>
        </p:nvSpPr>
        <p:spPr>
          <a:xfrm>
            <a:off x="7489325" y="4108725"/>
            <a:ext cx="10605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39B7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29"/>
          <p:cNvSpPr/>
          <p:nvPr/>
        </p:nvSpPr>
        <p:spPr>
          <a:xfrm>
            <a:off x="2298700" y="3481675"/>
            <a:ext cx="5583300" cy="34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36949"/>
          </a:solidFill>
          <a:ln>
            <a:noFill/>
          </a:ln>
        </p:spPr>
        <p:txBody>
          <a:bodyPr spcFirstLastPara="1" wrap="square" lIns="45725" tIns="22850" rIns="45725" bIns="2285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9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29"/>
          <p:cNvSpPr txBox="1"/>
          <p:nvPr/>
        </p:nvSpPr>
        <p:spPr>
          <a:xfrm>
            <a:off x="8667747" y="4911025"/>
            <a:ext cx="3222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5</a:t>
            </a:r>
            <a:endParaRPr sz="700"/>
          </a:p>
        </p:txBody>
      </p:sp>
      <p:pic>
        <p:nvPicPr>
          <p:cNvPr id="228" name="Google Shape;228;p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9"/>
          <p:cNvSpPr txBox="1"/>
          <p:nvPr/>
        </p:nvSpPr>
        <p:spPr>
          <a:xfrm>
            <a:off x="7823200" y="425450"/>
            <a:ext cx="1060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F5D37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10200" y="3644900"/>
            <a:ext cx="3060699" cy="306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10800000">
            <a:off x="5397499" y="-1"/>
            <a:ext cx="3054351" cy="305435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/>
          <p:nvPr/>
        </p:nvSpPr>
        <p:spPr>
          <a:xfrm>
            <a:off x="450000" y="1868100"/>
            <a:ext cx="1493700" cy="140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8500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02 </a:t>
            </a:r>
            <a:endParaRPr sz="85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37" name="Google Shape;237;p30"/>
          <p:cNvSpPr txBox="1"/>
          <p:nvPr/>
        </p:nvSpPr>
        <p:spPr>
          <a:xfrm>
            <a:off x="1833753" y="2262977"/>
            <a:ext cx="3883800" cy="9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43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개요</a:t>
            </a:r>
            <a:endParaRPr sz="4300">
              <a:solidFill>
                <a:schemeClr val="l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447950" y="1155500"/>
            <a:ext cx="2575750" cy="1013275"/>
          </a:xfrm>
          <a:prstGeom prst="rect">
            <a:avLst/>
          </a:prstGeom>
          <a:noFill/>
          <a:ln>
            <a:noFill/>
          </a:ln>
          <a:effectLst>
            <a:outerShdw blurRad="44606" dist="97182" dir="2340000">
              <a:srgbClr val="000000">
                <a:alpha val="10980"/>
              </a:srgbClr>
            </a:outerShdw>
          </a:effectLst>
        </p:spPr>
      </p:pic>
      <p:pic>
        <p:nvPicPr>
          <p:cNvPr id="243" name="Google Shape;243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1"/>
          <p:cNvSpPr txBox="1"/>
          <p:nvPr/>
        </p:nvSpPr>
        <p:spPr>
          <a:xfrm>
            <a:off x="7823200" y="425450"/>
            <a:ext cx="1060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247" name="Google Shape;247;p31"/>
          <p:cNvSpPr txBox="1"/>
          <p:nvPr/>
        </p:nvSpPr>
        <p:spPr>
          <a:xfrm>
            <a:off x="654050" y="1234254"/>
            <a:ext cx="2793900" cy="20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/>
          </a:p>
        </p:txBody>
      </p:sp>
      <p:sp>
        <p:nvSpPr>
          <p:cNvPr id="248" name="Google Shape;248;p31"/>
          <p:cNvSpPr txBox="1"/>
          <p:nvPr/>
        </p:nvSpPr>
        <p:spPr>
          <a:xfrm>
            <a:off x="730250" y="4028575"/>
            <a:ext cx="16638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결론</a:t>
            </a:r>
            <a:endParaRPr sz="700"/>
          </a:p>
        </p:txBody>
      </p:sp>
      <p:sp>
        <p:nvSpPr>
          <p:cNvPr id="249" name="Google Shape;249;p31"/>
          <p:cNvSpPr txBox="1"/>
          <p:nvPr/>
        </p:nvSpPr>
        <p:spPr>
          <a:xfrm>
            <a:off x="1054100" y="4288925"/>
            <a:ext cx="10161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Conclusion</a:t>
            </a:r>
            <a:endParaRPr sz="700"/>
          </a:p>
        </p:txBody>
      </p:sp>
      <p:sp>
        <p:nvSpPr>
          <p:cNvPr id="250" name="Google Shape;250;p31"/>
          <p:cNvSpPr txBox="1"/>
          <p:nvPr/>
        </p:nvSpPr>
        <p:spPr>
          <a:xfrm>
            <a:off x="696050" y="1558257"/>
            <a:ext cx="74253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31"/>
          <p:cNvSpPr txBox="1"/>
          <p:nvPr/>
        </p:nvSpPr>
        <p:spPr>
          <a:xfrm>
            <a:off x="916325" y="1491686"/>
            <a:ext cx="74253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2" name="Google Shape;252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20300" y="1154175"/>
            <a:ext cx="2627650" cy="1033900"/>
          </a:xfrm>
          <a:prstGeom prst="rect">
            <a:avLst/>
          </a:prstGeom>
          <a:noFill/>
          <a:ln>
            <a:noFill/>
          </a:ln>
          <a:effectLst>
            <a:outerShdw blurRad="44606" dist="97182" dir="2340000">
              <a:srgbClr val="000000">
                <a:alpha val="10980"/>
              </a:srgbClr>
            </a:outerShdw>
          </a:effectLst>
        </p:spPr>
      </p:pic>
      <p:sp>
        <p:nvSpPr>
          <p:cNvPr id="253" name="Google Shape;253;p31"/>
          <p:cNvSpPr txBox="1"/>
          <p:nvPr/>
        </p:nvSpPr>
        <p:spPr>
          <a:xfrm>
            <a:off x="912255" y="1267238"/>
            <a:ext cx="15366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sng" strike="noStrike" cap="none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STEP1. </a:t>
            </a: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추진 이유</a:t>
            </a:r>
            <a:endParaRPr sz="700" b="1" u="sng">
              <a:solidFill>
                <a:schemeClr val="accent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4" name="Google Shape;254;p31"/>
          <p:cNvSpPr txBox="1"/>
          <p:nvPr/>
        </p:nvSpPr>
        <p:spPr>
          <a:xfrm>
            <a:off x="914300" y="1433380"/>
            <a:ext cx="2273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케이쉴드 주니어 과정에서 학습한 점검 스크립트를 직접 작성해보고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복습해보기 위해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프로젝트를 추진하였습니다. 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3557950" y="1433400"/>
            <a:ext cx="2215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서버는 정기적인 점검이 필요하므로, 운영체제 자동 식별과 점검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자동화 시스템의 필요성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이 대두되고 있습니다.</a:t>
            </a:r>
            <a:endParaRPr sz="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56" name="Google Shape;256;p31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023700" y="1155500"/>
            <a:ext cx="2526300" cy="1033900"/>
          </a:xfrm>
          <a:prstGeom prst="rect">
            <a:avLst/>
          </a:prstGeom>
          <a:noFill/>
          <a:ln>
            <a:noFill/>
          </a:ln>
          <a:effectLst>
            <a:outerShdw blurRad="44606" dist="97182" dir="2340000">
              <a:srgbClr val="000000">
                <a:alpha val="10980"/>
              </a:srgbClr>
            </a:outerShdw>
          </a:effectLst>
        </p:spPr>
      </p:pic>
      <p:sp>
        <p:nvSpPr>
          <p:cNvPr id="257" name="Google Shape;257;p31"/>
          <p:cNvSpPr txBox="1"/>
          <p:nvPr/>
        </p:nvSpPr>
        <p:spPr>
          <a:xfrm>
            <a:off x="6182400" y="1433368"/>
            <a:ext cx="2095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보안 점검 자동화 및 표준화를 통해 </a:t>
            </a:r>
            <a:r>
              <a:rPr lang="ko" sz="1000">
                <a:solidFill>
                  <a:srgbClr val="FF0000"/>
                </a:solidFill>
                <a:latin typeface="Noto Sans KR"/>
                <a:ea typeface="Noto Sans KR"/>
                <a:cs typeface="Noto Sans KR"/>
                <a:sym typeface="Noto Sans KR"/>
              </a:rPr>
              <a:t>업무의 효율성과 정확성 향상</a:t>
            </a: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</a:t>
            </a:r>
            <a:endParaRPr sz="10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" sz="10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목표로 합니다.</a:t>
            </a:r>
            <a:endParaRPr sz="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824825" y="722875"/>
            <a:ext cx="6540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본 프로젝트는 반복적이고 비표준적인 수작업의 한계를 극복하고, 정확성과 효율성을 높이는 것을 목표로 합니다.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추진 배경 및 목표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0" name="Google Shape;260;p31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1" name="Google Shape;261;p31"/>
          <p:cNvSpPr txBox="1"/>
          <p:nvPr/>
        </p:nvSpPr>
        <p:spPr>
          <a:xfrm>
            <a:off x="3558596" y="1267238"/>
            <a:ext cx="15366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S</a:t>
            </a:r>
            <a:r>
              <a:rPr lang="ko" sz="1000" b="1" i="0" u="sng" strike="noStrike" cap="none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TEP</a:t>
            </a: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r>
              <a:rPr lang="ko" sz="1000" b="1" i="0" u="sng" strike="noStrike" cap="none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배경</a:t>
            </a:r>
            <a:endParaRPr sz="700" b="1" u="sng">
              <a:solidFill>
                <a:schemeClr val="accent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2" name="Google Shape;262;p31"/>
          <p:cNvSpPr txBox="1"/>
          <p:nvPr/>
        </p:nvSpPr>
        <p:spPr>
          <a:xfrm>
            <a:off x="6182396" y="1267238"/>
            <a:ext cx="1536600" cy="14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2366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 i="0" u="sng" strike="noStrike" cap="none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STEP</a:t>
            </a: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3</a:t>
            </a:r>
            <a:r>
              <a:rPr lang="ko" sz="1000" b="1" i="0" u="sng" strike="noStrike" cap="none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. </a:t>
            </a:r>
            <a:r>
              <a:rPr lang="ko" sz="1000" b="1" u="sng">
                <a:solidFill>
                  <a:schemeClr val="accent3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목표</a:t>
            </a:r>
            <a:endParaRPr sz="700" b="1" u="sng">
              <a:solidFill>
                <a:schemeClr val="accent3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3" name="Google Shape;263;p31"/>
          <p:cNvSpPr txBox="1"/>
          <p:nvPr/>
        </p:nvSpPr>
        <p:spPr>
          <a:xfrm>
            <a:off x="1884888" y="4752475"/>
            <a:ext cx="15366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[그림 1] 프로젝트 관련 기사</a:t>
            </a:r>
            <a:endParaRPr sz="1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64" name="Google Shape;264;p31"/>
          <p:cNvSpPr txBox="1"/>
          <p:nvPr/>
        </p:nvSpPr>
        <p:spPr>
          <a:xfrm>
            <a:off x="5773876" y="4752475"/>
            <a:ext cx="1663800" cy="1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 b="1">
                <a:solidFill>
                  <a:srgbClr val="353535"/>
                </a:solidFill>
                <a:latin typeface="Noto Sans KR"/>
                <a:ea typeface="Noto Sans KR"/>
                <a:cs typeface="Noto Sans KR"/>
                <a:sym typeface="Noto Sans KR"/>
              </a:rPr>
              <a:t>[그림 2] 프로젝트 관련 홍보물</a:t>
            </a:r>
            <a:endParaRPr sz="10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65" name="Google Shape;26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61575" y="2483150"/>
            <a:ext cx="3888426" cy="220072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66" name="Google Shape;266;p31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7</a:t>
            </a:r>
            <a:endParaRPr sz="700"/>
          </a:p>
        </p:txBody>
      </p:sp>
      <p:pic>
        <p:nvPicPr>
          <p:cNvPr id="267" name="Google Shape;267;p31" title="스크린샷 2025-06-23 183708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24825" y="2510600"/>
            <a:ext cx="3656602" cy="220072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2"/>
          <p:cNvSpPr txBox="1"/>
          <p:nvPr/>
        </p:nvSpPr>
        <p:spPr>
          <a:xfrm>
            <a:off x="7823200" y="425450"/>
            <a:ext cx="10605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276" name="Google Shape;276;p32"/>
          <p:cNvSpPr txBox="1"/>
          <p:nvPr/>
        </p:nvSpPr>
        <p:spPr>
          <a:xfrm>
            <a:off x="824825" y="722875"/>
            <a:ext cx="65409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프로젝트는 주요정보통신기반시설 점검 기준에 따라 항목별 보안 점검을 수행합니다.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277" name="Google Shape;277;p32" title="스크린샷 2025-06-23 10585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0000" y="1209300"/>
            <a:ext cx="2892949" cy="3830701"/>
          </a:xfrm>
          <a:prstGeom prst="rect">
            <a:avLst/>
          </a:prstGeom>
          <a:noFill/>
          <a:ln w="9525" cap="flat" cmpd="sng">
            <a:solidFill>
              <a:srgbClr val="666666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78" name="Google Shape;278;p32" title="스크린샷 2025-06-23 110013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575" y="1170000"/>
            <a:ext cx="2933324" cy="38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2" title="스크린샷 2025-06-23 110000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60250" y="1170000"/>
            <a:ext cx="2689750" cy="3869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2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8</a:t>
            </a:r>
            <a:endParaRPr sz="700"/>
          </a:p>
        </p:txBody>
      </p:sp>
      <p:sp>
        <p:nvSpPr>
          <p:cNvPr id="281" name="Google Shape;281;p32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프로젝트 추진 배경 및 목표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82" name="Google Shape;282;p32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1750"/>
            <a:ext cx="234950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700" y="-31750"/>
            <a:ext cx="6877050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3750" y="1449400"/>
            <a:ext cx="2434751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33"/>
          <p:cNvPicPr preferRelativeResize="0"/>
          <p:nvPr/>
        </p:nvPicPr>
        <p:blipFill rotWithShape="1">
          <a:blip r:embed="rId6">
            <a:alphaModFix amt="5000"/>
          </a:blip>
          <a:srcRect/>
          <a:stretch/>
        </p:blipFill>
        <p:spPr>
          <a:xfrm>
            <a:off x="803750" y="2306650"/>
            <a:ext cx="2434751" cy="1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1964572" y="2332050"/>
            <a:ext cx="119059" cy="6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7639050" y="444500"/>
            <a:ext cx="146050" cy="127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3"/>
          <p:cNvSpPr txBox="1"/>
          <p:nvPr/>
        </p:nvSpPr>
        <p:spPr>
          <a:xfrm>
            <a:off x="7823200" y="425450"/>
            <a:ext cx="1004100" cy="1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b="1">
                <a:solidFill>
                  <a:schemeClr val="dk1"/>
                </a:solidFill>
              </a:rPr>
              <a:t>One-click Secure</a:t>
            </a:r>
            <a:endParaRPr sz="900" b="1"/>
          </a:p>
        </p:txBody>
      </p:sp>
      <p:sp>
        <p:nvSpPr>
          <p:cNvPr id="294" name="Google Shape;294;p33"/>
          <p:cNvSpPr txBox="1"/>
          <p:nvPr/>
        </p:nvSpPr>
        <p:spPr>
          <a:xfrm>
            <a:off x="923247" y="2557700"/>
            <a:ext cx="2235000" cy="108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SSH로 실행되기에 보다 쉬운 관리가     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just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가능함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just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각 원격 서버에 접속해서 Agent를       </a:t>
            </a:r>
            <a:endParaRPr sz="11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just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설치할 필요 없음 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5" name="Google Shape;295;p33"/>
          <p:cNvSpPr txBox="1"/>
          <p:nvPr/>
        </p:nvSpPr>
        <p:spPr>
          <a:xfrm>
            <a:off x="1067646" y="1784600"/>
            <a:ext cx="20013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rgbClr val="FFFFFF"/>
                </a:solidFill>
                <a:latin typeface="Noto Sans KR"/>
                <a:ea typeface="Noto Sans KR"/>
                <a:cs typeface="Noto Sans KR"/>
                <a:sym typeface="Noto Sans KR"/>
              </a:rPr>
              <a:t>Agent가 필요 없음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6" name="Google Shape;296;p33"/>
          <p:cNvSpPr txBox="1"/>
          <p:nvPr/>
        </p:nvSpPr>
        <p:spPr>
          <a:xfrm>
            <a:off x="1102100" y="1170000"/>
            <a:ext cx="14796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Agentless </a:t>
            </a:r>
            <a:endParaRPr sz="12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7" name="Google Shape;297;p33"/>
          <p:cNvSpPr txBox="1"/>
          <p:nvPr/>
        </p:nvSpPr>
        <p:spPr>
          <a:xfrm>
            <a:off x="822700" y="1170000"/>
            <a:ext cx="3240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01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8" name="Google Shape;298;p33"/>
          <p:cNvSpPr txBox="1"/>
          <p:nvPr/>
        </p:nvSpPr>
        <p:spPr>
          <a:xfrm>
            <a:off x="3756400" y="1170000"/>
            <a:ext cx="15342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확장성 (Extensibility)</a:t>
            </a:r>
            <a:endParaRPr sz="12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99" name="Google Shape;299;p33"/>
          <p:cNvSpPr txBox="1"/>
          <p:nvPr/>
        </p:nvSpPr>
        <p:spPr>
          <a:xfrm>
            <a:off x="3477000" y="1170000"/>
            <a:ext cx="3240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02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0" name="Google Shape;300;p33"/>
          <p:cNvSpPr txBox="1"/>
          <p:nvPr/>
        </p:nvSpPr>
        <p:spPr>
          <a:xfrm>
            <a:off x="6334500" y="1177613"/>
            <a:ext cx="21687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멱등성 (Idempotence)</a:t>
            </a:r>
            <a:endParaRPr sz="12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1" name="Google Shape;301;p33"/>
          <p:cNvSpPr txBox="1"/>
          <p:nvPr/>
        </p:nvSpPr>
        <p:spPr>
          <a:xfrm>
            <a:off x="6131300" y="1177613"/>
            <a:ext cx="324000" cy="20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03</a:t>
            </a:r>
            <a:endParaRPr sz="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 rotWithShape="1">
          <a:blip r:embed="rId9">
            <a:alphaModFix amt="24000"/>
          </a:blip>
          <a:srcRect/>
          <a:stretch/>
        </p:blipFill>
        <p:spPr>
          <a:xfrm rot="10800000">
            <a:off x="2565399" y="3740150"/>
            <a:ext cx="4006851" cy="3746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905100" y="4209450"/>
            <a:ext cx="7333800" cy="5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“반복적인 다중 시스템 관리를 위해, 에이전트 설치 부담 없는 </a:t>
            </a:r>
            <a:endParaRPr sz="15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marR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효율적인 자동화 도구 </a:t>
            </a:r>
            <a:r>
              <a:rPr lang="ko" sz="15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</a:t>
            </a:r>
            <a:r>
              <a:rPr lang="ko" sz="15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을 선택했습니다.”</a:t>
            </a:r>
            <a:endParaRPr sz="70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4" name="Google Shape;304;p33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5" name="Google Shape;305;p33"/>
          <p:cNvSpPr txBox="1"/>
          <p:nvPr/>
        </p:nvSpPr>
        <p:spPr>
          <a:xfrm>
            <a:off x="814666" y="390700"/>
            <a:ext cx="34455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900" b="1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Ansible 개요</a:t>
            </a:r>
            <a:endParaRPr sz="1900" b="1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447845" y="393700"/>
            <a:ext cx="4191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 i="0" u="none" strike="noStrike" cap="none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0</a:t>
            </a:r>
            <a:r>
              <a:rPr lang="ko" sz="1900" b="1">
                <a:solidFill>
                  <a:srgbClr val="2F5D37"/>
                </a:solidFill>
                <a:latin typeface="Noto Sans KR"/>
                <a:ea typeface="Noto Sans KR"/>
                <a:cs typeface="Noto Sans KR"/>
                <a:sym typeface="Noto Sans KR"/>
              </a:rPr>
              <a:t>2</a:t>
            </a:r>
            <a:endParaRPr sz="19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78688" y="1449400"/>
            <a:ext cx="2434751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 rotWithShape="1">
          <a:blip r:embed="rId6">
            <a:alphaModFix amt="5000"/>
          </a:blip>
          <a:srcRect/>
          <a:stretch/>
        </p:blipFill>
        <p:spPr>
          <a:xfrm>
            <a:off x="3478688" y="2306650"/>
            <a:ext cx="2434751" cy="1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4639510" y="2332050"/>
            <a:ext cx="119059" cy="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33"/>
          <p:cNvSpPr txBox="1"/>
          <p:nvPr/>
        </p:nvSpPr>
        <p:spPr>
          <a:xfrm>
            <a:off x="3614699" y="1784597"/>
            <a:ext cx="2168700" cy="26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점검 항목의 유연한 확장 및 맞춤화 지원</a:t>
            </a:r>
            <a:endParaRPr sz="1300"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5250" y="1449400"/>
            <a:ext cx="2434751" cy="8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6">
            <a:alphaModFix amt="5000"/>
          </a:blip>
          <a:srcRect/>
          <a:stretch/>
        </p:blipFill>
        <p:spPr>
          <a:xfrm>
            <a:off x="6115250" y="2306650"/>
            <a:ext cx="2434751" cy="133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>
            <a:off x="7276072" y="2332050"/>
            <a:ext cx="119059" cy="6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3"/>
          <p:cNvSpPr txBox="1"/>
          <p:nvPr/>
        </p:nvSpPr>
        <p:spPr>
          <a:xfrm>
            <a:off x="6215125" y="2633783"/>
            <a:ext cx="2235000" cy="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just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YAML로 관리되는 플레이북을 여러번 </a:t>
            </a:r>
            <a:b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수행하더라도 언제나 같은 결과가  </a:t>
            </a:r>
            <a:b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1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나올 수 있도록 관리함</a:t>
            </a:r>
            <a:endParaRPr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5" name="Google Shape;315;p33"/>
          <p:cNvSpPr txBox="1"/>
          <p:nvPr/>
        </p:nvSpPr>
        <p:spPr>
          <a:xfrm>
            <a:off x="6247000" y="1690008"/>
            <a:ext cx="2235000" cy="52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b="1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rPr>
              <a:t>여러 번 수행해도 같은 결과를 출력</a:t>
            </a:r>
            <a:endParaRPr b="1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6" name="Google Shape;316;p33"/>
          <p:cNvSpPr txBox="1"/>
          <p:nvPr/>
        </p:nvSpPr>
        <p:spPr>
          <a:xfrm>
            <a:off x="824825" y="722875"/>
            <a:ext cx="6661800" cy="18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>
                <a:solidFill>
                  <a:srgbClr val="38761D"/>
                </a:solidFill>
                <a:latin typeface="Noto Sans KR"/>
                <a:ea typeface="Noto Sans KR"/>
                <a:cs typeface="Noto Sans KR"/>
                <a:sym typeface="Noto Sans KR"/>
              </a:rPr>
              <a:t>본 프로젝트는 에이전트 설치 없이도 다양한 서버를 효율적으로 자동화 관리할 수 있는 Ansible을 활용하였습니다.</a:t>
            </a:r>
            <a:endParaRPr sz="1100" b="1">
              <a:solidFill>
                <a:srgbClr val="38761D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7" name="Google Shape;317;p33"/>
          <p:cNvSpPr txBox="1"/>
          <p:nvPr/>
        </p:nvSpPr>
        <p:spPr>
          <a:xfrm>
            <a:off x="3609313" y="2557708"/>
            <a:ext cx="2235000" cy="83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- 각 점검 항목이 독립적으로 관리되어</a:t>
            </a:r>
            <a:br>
              <a:rPr lang="ko" sz="10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</a:br>
            <a:r>
              <a:rPr lang="ko" sz="10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필요에 따라 항목을 추가하거나</a:t>
            </a:r>
            <a:endParaRPr sz="10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  <a:p>
            <a:pPr marL="0" lvl="0" indent="0" algn="l" rtl="0">
              <a:lnSpc>
                <a:spcPct val="13860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" sz="105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rPr>
              <a:t>  커스터마이즈 가능</a:t>
            </a:r>
            <a:endParaRPr sz="1050">
              <a:solidFill>
                <a:schemeClr val="dk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318" name="Google Shape;318;p33"/>
          <p:cNvSpPr txBox="1"/>
          <p:nvPr/>
        </p:nvSpPr>
        <p:spPr>
          <a:xfrm>
            <a:off x="8732172" y="4911025"/>
            <a:ext cx="2580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161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>
                <a:latin typeface="Urbanist ExtraBold"/>
                <a:ea typeface="Urbanist ExtraBold"/>
                <a:cs typeface="Urbanist ExtraBold"/>
                <a:sym typeface="Urbanist ExtraBold"/>
              </a:rPr>
              <a:t>9</a:t>
            </a:r>
            <a:endParaRPr sz="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1281</Words>
  <Application>Microsoft Office PowerPoint</Application>
  <PresentationFormat>화면 슬라이드 쇼(16:9)</PresentationFormat>
  <Paragraphs>344</Paragraphs>
  <Slides>33</Slides>
  <Notes>33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33</vt:i4>
      </vt:variant>
    </vt:vector>
  </HeadingPairs>
  <TitlesOfParts>
    <vt:vector size="41" baseType="lpstr">
      <vt:lpstr>Calibri</vt:lpstr>
      <vt:lpstr>Noto Sans SemiBold</vt:lpstr>
      <vt:lpstr>Urbanist ExtraBold</vt:lpstr>
      <vt:lpstr>Noto Sans KR</vt:lpstr>
      <vt:lpstr>Arial</vt:lpstr>
      <vt:lpstr>Noto Sans</vt:lpstr>
      <vt:lpstr>Simple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현호 신</cp:lastModifiedBy>
  <cp:revision>3</cp:revision>
  <dcterms:modified xsi:type="dcterms:W3CDTF">2025-06-24T12:51:33Z</dcterms:modified>
</cp:coreProperties>
</file>